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Default Extension="mp4" ContentType="video/mp4"/>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Java 25.1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5" r:id="rId2"/>
    <p:sldMasterId id="2147483670" r:id="rId3"/>
    <p:sldMasterId id="2147483676" r:id="rId4"/>
    <p:sldMasterId id="2147483682" r:id="rId5"/>
    <p:sldMasterId id="2147483688" r:id="rId6"/>
    <p:sldMasterId id="2147483694" r:id="rId7"/>
    <p:sldMasterId id="2147483700" r:id="rId8"/>
  </p:sldMasterIdLst>
  <p:notesMasterIdLst>
    <p:notesMasterId r:id="rId9"/>
  </p:notesMasterIdLst>
  <p:sldIdLst>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Lst>
  <p:sldSz cx="9144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1.xml" /><Relationship Id="rId11" Type="http://schemas.openxmlformats.org/officeDocument/2006/relationships/slide" Target="slides/slide2.xml" /><Relationship Id="rId12" Type="http://schemas.openxmlformats.org/officeDocument/2006/relationships/slide" Target="slides/slide3.xml" /><Relationship Id="rId13" Type="http://schemas.openxmlformats.org/officeDocument/2006/relationships/slide" Target="slides/slide4.xml" /><Relationship Id="rId14" Type="http://schemas.openxmlformats.org/officeDocument/2006/relationships/slide" Target="slides/slide5.xml" /><Relationship Id="rId15" Type="http://schemas.openxmlformats.org/officeDocument/2006/relationships/slide" Target="slides/slide6.xml" /><Relationship Id="rId16" Type="http://schemas.openxmlformats.org/officeDocument/2006/relationships/slide" Target="slides/slide7.xml" /><Relationship Id="rId17" Type="http://schemas.openxmlformats.org/officeDocument/2006/relationships/slide" Target="slides/slide8.xml" /><Relationship Id="rId18" Type="http://schemas.openxmlformats.org/officeDocument/2006/relationships/slide" Target="slides/slide9.xml" /><Relationship Id="rId19" Type="http://schemas.openxmlformats.org/officeDocument/2006/relationships/slide" Target="slides/slide10.xml" /><Relationship Id="rId2" Type="http://schemas.openxmlformats.org/officeDocument/2006/relationships/slideMaster" Target="slideMasters/slideMaster2.xml" /><Relationship Id="rId20" Type="http://schemas.openxmlformats.org/officeDocument/2006/relationships/slide" Target="slides/slide11.xml" /><Relationship Id="rId21" Type="http://schemas.openxmlformats.org/officeDocument/2006/relationships/slide" Target="slides/slide12.xml" /><Relationship Id="rId22" Type="http://schemas.openxmlformats.org/officeDocument/2006/relationships/slide" Target="slides/slide13.xml" /><Relationship Id="rId23" Type="http://schemas.openxmlformats.org/officeDocument/2006/relationships/slide" Target="slides/slide14.xml" /><Relationship Id="rId24" Type="http://schemas.openxmlformats.org/officeDocument/2006/relationships/slide" Target="slides/slide15.xml" /><Relationship Id="rId25" Type="http://schemas.openxmlformats.org/officeDocument/2006/relationships/slide" Target="slides/slide16.xml" /><Relationship Id="rId26" Type="http://schemas.openxmlformats.org/officeDocument/2006/relationships/slide" Target="slides/slide17.xml" /><Relationship Id="rId27" Type="http://schemas.openxmlformats.org/officeDocument/2006/relationships/tags" Target="tags/tag51.xml" /><Relationship Id="rId28" Type="http://schemas.openxmlformats.org/officeDocument/2006/relationships/presProps" Target="presProps.xml" /><Relationship Id="rId29" Type="http://schemas.openxmlformats.org/officeDocument/2006/relationships/viewProps" Target="viewProps.xml" /><Relationship Id="rId3" Type="http://schemas.openxmlformats.org/officeDocument/2006/relationships/slideMaster" Target="slideMasters/slideMaster3.xml" /><Relationship Id="rId30" Type="http://schemas.openxmlformats.org/officeDocument/2006/relationships/theme" Target="theme/theme1.xml" /><Relationship Id="rId31" Type="http://schemas.openxmlformats.org/officeDocument/2006/relationships/tableStyles" Target="tableStyles.xml" /><Relationship Id="rId4" Type="http://schemas.openxmlformats.org/officeDocument/2006/relationships/slideMaster" Target="slideMasters/slideMaster4.xml" /><Relationship Id="rId5" Type="http://schemas.openxmlformats.org/officeDocument/2006/relationships/slideMaster" Target="slideMasters/slideMaster5.xml" /><Relationship Id="rId6" Type="http://schemas.openxmlformats.org/officeDocument/2006/relationships/slideMaster" Target="slideMasters/slideMaster6.xml" /><Relationship Id="rId7" Type="http://schemas.openxmlformats.org/officeDocument/2006/relationships/slideMaster" Target="slideMasters/slideMaster7.xml" /><Relationship Id="rId8" Type="http://schemas.openxmlformats.org/officeDocument/2006/relationships/slideMaster" Target="slideMasters/slideMaster8.xml" /><Relationship Id="rId9" Type="http://schemas.openxmlformats.org/officeDocument/2006/relationships/notesMaster" Target="notesMasters/notesMaster1.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9.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大家好，今天我们聚焦采煤机司机岗位的 “安全生产方针与法律法规”，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《煤矿安全培训规定》</a:t>
            </a:r>
            <a:endParaRPr lang="zh-CN" altLang="en-US"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 </a:t>
            </a:r>
            <a:r>
              <a:rPr lang="zh-CN" altLang="en-US" sz="1200" kern="1200">
                <a:solidFill>
                  <a:schemeClr val="tx1"/>
                </a:solidFill>
                <a:effectLst/>
                <a:latin typeface="+mn-lt"/>
                <a:ea typeface="+mn-ea"/>
                <a:cs typeface="+mn-cs"/>
              </a:rPr>
              <a:t>日常操作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对标法规</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对标法规</a:t>
            </a:r>
            <a:r>
              <a:rPr lang="en-US" altLang="zh-CN"/>
              <a:t>”</a:t>
            </a:r>
            <a:r>
              <a:rPr lang="zh-CN" altLang="en-US"/>
              <a:t>：每次开机前、作业中、停机后，对照《煤矿安全规程》等条款自查操作行为，如</a:t>
            </a:r>
            <a:r>
              <a:rPr lang="en-US" altLang="zh-CN"/>
              <a:t> “</a:t>
            </a:r>
            <a:r>
              <a:rPr lang="zh-CN" altLang="en-US"/>
              <a:t>开机前巡视周围无人员</a:t>
            </a:r>
            <a:r>
              <a:rPr lang="en-US" altLang="zh-CN"/>
              <a:t>”“</a:t>
            </a:r>
            <a:r>
              <a:rPr lang="zh-CN" altLang="en-US"/>
              <a:t>停机后切断电源闭锁</a:t>
            </a:r>
            <a:r>
              <a:rPr lang="en-US" altLang="zh-CN"/>
              <a:t>”</a:t>
            </a:r>
            <a:r>
              <a:rPr lang="zh-CN" altLang="en-US"/>
              <a:t>，避免</a:t>
            </a:r>
            <a:r>
              <a:rPr lang="en-US" altLang="zh-CN"/>
              <a:t> “</a:t>
            </a:r>
            <a:r>
              <a:rPr lang="zh-CN" altLang="en-US"/>
              <a:t>习惯性违规</a:t>
            </a:r>
            <a:r>
              <a:rPr lang="en-US" altLang="zh-CN"/>
              <a:t>”</a:t>
            </a:r>
            <a:r>
              <a:rPr lang="zh-CN" altLang="en-US"/>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安全生产方针是方向，法律法规是底线！让我们以法为纲、依规操作，为煤矿安全高效开采守住第一道防线！谢谢！</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445B992-E384-4383-A983-B61662EC3BC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这是煤矿作业安全的根本遵循，也是每一位司机必须牢记的行为准则</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en-US" noProof="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关键条款：从业人员必须经专门安全培训，取得相应资格方可上岗（对应</a:t>
            </a:r>
            <a:r>
              <a:rPr lang="en-US" altLang="zh-CN"/>
              <a:t> “</a:t>
            </a:r>
            <a:r>
              <a:rPr lang="zh-CN" altLang="en-US"/>
              <a:t>上岗条件</a:t>
            </a:r>
            <a:r>
              <a:rPr lang="en-US" altLang="zh-CN"/>
              <a:t>” </a:t>
            </a:r>
            <a:r>
              <a:rPr lang="zh-CN" altLang="en-US"/>
              <a:t>中</a:t>
            </a:r>
            <a:r>
              <a:rPr lang="en-US" altLang="zh-CN"/>
              <a:t> “</a:t>
            </a:r>
            <a:r>
              <a:rPr lang="zh-CN" altLang="en-US"/>
              <a:t>培训考试合格、持证上岗</a:t>
            </a:r>
            <a:r>
              <a:rPr lang="en-US" altLang="zh-CN"/>
              <a:t>”</a:t>
            </a:r>
            <a:r>
              <a:rPr lang="zh-CN" altLang="en-US"/>
              <a:t>）。</a:t>
            </a:r>
            <a:r>
              <a:rPr lang="en-US" altLang="zh-CN"/>
              <a:t>|</a:t>
            </a:r>
            <a:r>
              <a:rPr lang="zh-CN" altLang="en-US"/>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a:p>
          <a:p>
            <a:r>
              <a:rPr lang="en-US" altLang="zh-CN"/>
              <a:t>|</a:t>
            </a:r>
            <a:r>
              <a:rPr lang="zh-CN" altLang="en-US"/>
              <a:t>从业人员有权拒绝违章指挥、强令冒险作业（如拒绝</a:t>
            </a:r>
            <a:r>
              <a:rPr lang="en-US" altLang="zh-CN"/>
              <a:t> “</a:t>
            </a:r>
            <a:r>
              <a:rPr lang="zh-CN" altLang="en-US"/>
              <a:t>强行截割硬岩</a:t>
            </a:r>
            <a:r>
              <a:rPr lang="en-US" altLang="zh-CN"/>
              <a:t>”“</a:t>
            </a:r>
            <a:r>
              <a:rPr lang="zh-CN" altLang="en-US"/>
              <a:t>带载启动</a:t>
            </a:r>
            <a:r>
              <a:rPr lang="en-US" altLang="zh-CN"/>
              <a:t>” </a:t>
            </a:r>
            <a:r>
              <a:rPr lang="zh-CN" altLang="en-US"/>
              <a:t>等违规指令）。</a:t>
            </a:r>
            <a:r>
              <a:rPr lang="en-US" altLang="zh-CN"/>
              <a:t>|</a:t>
            </a:r>
            <a:r>
              <a:rPr lang="zh-CN" altLang="en-US"/>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a:p>
          <a:p>
            <a:r>
              <a:rPr lang="en-US" altLang="zh-CN"/>
              <a:t>|</a:t>
            </a:r>
            <a:r>
              <a:rPr lang="zh-CN" altLang="en-US"/>
              <a:t>生产经营单位需为从业人员提供符合标准的劳动防护用品（如防尘口罩、安全帽等，保障司机在喷雾降尘不足时的健康）。</a:t>
            </a:r>
            <a:r>
              <a:rPr lang="en-US" altLang="zh-CN"/>
              <a:t>|</a:t>
            </a:r>
            <a:r>
              <a:rPr lang="zh-CN" altLang="en-US"/>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a:p>
          <a:p>
            <a:r>
              <a:rPr lang="zh-CN" altLang="en-US"/>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三、法律法规的岗位落实要求</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一、煤矿安全生产核心方针 ——“安全第一、预防为主、综合治理”</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“安全第一”：优先保障生命安全</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核心内涵：在煤矿生产全流程中，必须将人员安全置于产量、效率之上。</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冒顶事故是煤矿常见的事故类型之一，它可能由于地质构造变化、支护不当等原因引发，</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11</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7.png" /><Relationship Id="rId2" Type="http://schemas.openxmlformats.org/officeDocument/2006/relationships/image" Target="../media/image8.png" /><Relationship Id="rId3" Type="http://schemas.openxmlformats.org/officeDocument/2006/relationships/slideMaster" Target="../slideMasters/slideMaster3.xml" /></Relationships>
</file>

<file path=ppt/slideLayouts/_rels/slideLayout18.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slideMaster" Target="../slideMasters/slideMaster3.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10.png" /><Relationship Id="rId2" Type="http://schemas.openxmlformats.org/officeDocument/2006/relationships/slideMaster" Target="../slideMasters/slideMaster3.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11.png" /><Relationship Id="rId2" Type="http://schemas.openxmlformats.org/officeDocument/2006/relationships/slideMaster" Target="../slideMasters/slideMaster3.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4.xml" /></Relationships>
</file>

<file path=ppt/slideLayouts/_rels/slideLayout22.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4.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4.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4.xml" /></Relationships>
</file>

<file path=ppt/slideLayouts/_rels/slideLayout25.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4.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5.xml" /></Relationships>
</file>

<file path=ppt/slideLayouts/_rels/slideLayout2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5.xml" /></Relationships>
</file>

<file path=ppt/slideLayouts/_rels/slideLayout28.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5.xml" /></Relationships>
</file>

<file path=ppt/slideLayouts/_rels/slideLayout29.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5.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5.xml" /></Relationships>
</file>

<file path=ppt/slideLayouts/_rels/slideLayout3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6.xml" /></Relationships>
</file>

<file path=ppt/slideLayouts/_rels/slideLayout32.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6.xml" /></Relationships>
</file>

<file path=ppt/slideLayouts/_rels/slideLayout33.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6.xml" /></Relationships>
</file>

<file path=ppt/slideLayouts/_rels/slideLayout34.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6.xml" /></Relationships>
</file>

<file path=ppt/slideLayouts/_rels/slideLayout35.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6.xml" /></Relationships>
</file>

<file path=ppt/slideLayouts/_rels/slideLayout3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7.xml" /></Relationships>
</file>

<file path=ppt/slideLayouts/_rels/slideLayout3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7.xml" /></Relationships>
</file>

<file path=ppt/slideLayouts/_rels/slideLayout38.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7.xml" /></Relationships>
</file>

<file path=ppt/slideLayouts/_rels/slideLayout39.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7.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0.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7.xml" /></Relationships>
</file>

<file path=ppt/slideLayouts/_rels/slideLayout4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8.xml" /></Relationships>
</file>

<file path=ppt/slideLayouts/_rels/slideLayout42.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8.xml" /></Relationships>
</file>

<file path=ppt/slideLayouts/_rels/slideLayout43.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8.xml" /></Relationships>
</file>

<file path=ppt/slideLayouts/_rels/slideLayout44.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8.xml" /></Relationships>
</file>

<file path=ppt/slideLayouts/_rels/slideLayout45.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8.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121A675D-731D-4D6F-9BDD-BADA30A4546C}"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5602311C-AA88-4951-8413-1FD84D4A041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CFF54FE0-0C22-41F9-B0F3-B5DC960E6266}"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2" name="图片 1" descr="主机位背景"/>
          <p:cNvPicPr>
            <a:picLocks noChangeAspect="1"/>
          </p:cNvPicPr>
          <p:nvPr userDrawn="1"/>
        </p:nvPicPr>
        <p:blipFill>
          <a:blip r:embed="rId1"/>
          <a:stretch>
            <a:fillRect/>
          </a:stretch>
        </p:blipFill>
        <p:spPr>
          <a:xfrm>
            <a:off x="0" y="0"/>
            <a:ext cx="12192000" cy="6858000"/>
          </a:xfrm>
          <a:prstGeom prst="rect">
            <a:avLst/>
          </a:prstGeom>
        </p:spPr>
      </p:pic>
      <p:pic>
        <p:nvPicPr>
          <p:cNvPr id="4" name="图片 3" descr="双分屏"/>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3" name="图片 2" descr="小头像"/>
          <p:cNvPicPr>
            <a:picLocks noChangeAspect="1"/>
          </p:cNvPicPr>
          <p:nvPr userDrawn="1"/>
        </p:nvPicPr>
        <p:blipFill>
          <a:blip r:embed="rId1"/>
          <a:stretch>
            <a:fillRect/>
          </a:stretch>
        </p:blipFill>
        <p:spPr>
          <a:xfrm>
            <a:off x="0" y="0"/>
            <a:ext cx="12192000" cy="6858000"/>
          </a:xfrm>
          <a:prstGeom prst="rect">
            <a:avLst/>
          </a:prstGeom>
        </p:spPr>
      </p:pic>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全屏"/>
          <p:cNvPicPr>
            <a:picLocks noChangeAspect="1"/>
          </p:cNvPicPr>
          <p:nvPr userDrawn="1"/>
        </p:nvPicPr>
        <p:blipFill>
          <a:blip r:embed="rId1"/>
          <a:stretch>
            <a:fillRect/>
          </a:stretch>
        </p:blipFill>
        <p:spPr>
          <a:xfrm>
            <a:off x="0" y="0"/>
            <a:ext cx="12192000" cy="6858000"/>
          </a:xfrm>
          <a:prstGeom prst="rect">
            <a:avLst/>
          </a:prstGeom>
        </p:spPr>
      </p:pic>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73AB834-2300-477E-B40E-BB4B208A9E6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3" name="图片 2" descr="分节页"/>
          <p:cNvPicPr>
            <a:picLocks noChangeAspect="1"/>
          </p:cNvPicPr>
          <p:nvPr userDrawn="1"/>
        </p:nvPicPr>
        <p:blipFill>
          <a:blip r:embed="rId1"/>
          <a:stretch>
            <a:fillRect/>
          </a:stretch>
        </p:blipFill>
        <p:spPr>
          <a:xfrm>
            <a:off x="0" y="0"/>
            <a:ext cx="12192000" cy="6858000"/>
          </a:xfrm>
          <a:prstGeom prst="rect">
            <a:avLst/>
          </a:prstGeom>
        </p:spPr>
      </p:pic>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19D5F902-6DF8-4F0B-BCC5-668B0B8856B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867E69B9-58C3-4B45-9C34-1FF99ECE505C}"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4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4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4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4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4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9A3DCD40-A0E1-4CEC-B237-0ABAEE60AD9A}"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FCA4BA9B-33E9-42EC-BFFB-1F19D1139AAE}"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85B201D9-758E-499B-AED2-1F4365FD998B}"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8C0BFEDA-1B4B-4179-9490-C834EE8FE6A7}"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4E59B545-A51B-47C7-9A47-1BD9A02D412C}"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theme" Target="../theme/theme2.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slideLayout" Target="../slideLayouts/slideLayout18.xml" /><Relationship Id="rId3" Type="http://schemas.openxmlformats.org/officeDocument/2006/relationships/slideLayout" Target="../slideLayouts/slideLayout19.xml" /><Relationship Id="rId4" Type="http://schemas.openxmlformats.org/officeDocument/2006/relationships/slideLayout" Target="../slideLayouts/slideLayout20.xml" /><Relationship Id="rId5" Type="http://schemas.openxmlformats.org/officeDocument/2006/relationships/theme" Target="../theme/theme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slideLayout" Target="../slideLayouts/slideLayout22.xml" /><Relationship Id="rId3" Type="http://schemas.openxmlformats.org/officeDocument/2006/relationships/slideLayout" Target="../slideLayouts/slideLayout23.xml" /><Relationship Id="rId4" Type="http://schemas.openxmlformats.org/officeDocument/2006/relationships/slideLayout" Target="../slideLayouts/slideLayout24.xml" /><Relationship Id="rId5" Type="http://schemas.openxmlformats.org/officeDocument/2006/relationships/slideLayout" Target="../slideLayouts/slideLayout25.xml" /><Relationship Id="rId6"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slideLayout" Target="../slideLayouts/slideLayout27.xml" /><Relationship Id="rId3" Type="http://schemas.openxmlformats.org/officeDocument/2006/relationships/slideLayout" Target="../slideLayouts/slideLayout28.xml" /><Relationship Id="rId4" Type="http://schemas.openxmlformats.org/officeDocument/2006/relationships/slideLayout" Target="../slideLayouts/slideLayout29.xml" /><Relationship Id="rId5" Type="http://schemas.openxmlformats.org/officeDocument/2006/relationships/slideLayout" Target="../slideLayouts/slideLayout30.xml" /><Relationship Id="rId6" Type="http://schemas.openxmlformats.org/officeDocument/2006/relationships/theme" Target="../theme/theme5.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slideLayout" Target="../slideLayouts/slideLayout32.xml" /><Relationship Id="rId3" Type="http://schemas.openxmlformats.org/officeDocument/2006/relationships/slideLayout" Target="../slideLayouts/slideLayout33.xml" /><Relationship Id="rId4" Type="http://schemas.openxmlformats.org/officeDocument/2006/relationships/slideLayout" Target="../slideLayouts/slideLayout34.xml" /><Relationship Id="rId5" Type="http://schemas.openxmlformats.org/officeDocument/2006/relationships/slideLayout" Target="../slideLayouts/slideLayout35.xml" /><Relationship Id="rId6" Type="http://schemas.openxmlformats.org/officeDocument/2006/relationships/theme" Target="../theme/theme6.xml" /></Relationships>
</file>

<file path=ppt/slideMasters/_rels/slideMaster7.xml.rels>&#65279;<?xml version="1.0" encoding="utf-8" standalone="yes"?><Relationships xmlns="http://schemas.openxmlformats.org/package/2006/relationships"><Relationship Id="rId1" Type="http://schemas.openxmlformats.org/officeDocument/2006/relationships/slideLayout" Target="../slideLayouts/slideLayout36.xml" /><Relationship Id="rId2" Type="http://schemas.openxmlformats.org/officeDocument/2006/relationships/slideLayout" Target="../slideLayouts/slideLayout37.xml" /><Relationship Id="rId3" Type="http://schemas.openxmlformats.org/officeDocument/2006/relationships/slideLayout" Target="../slideLayouts/slideLayout38.xml" /><Relationship Id="rId4" Type="http://schemas.openxmlformats.org/officeDocument/2006/relationships/slideLayout" Target="../slideLayouts/slideLayout39.xml" /><Relationship Id="rId5" Type="http://schemas.openxmlformats.org/officeDocument/2006/relationships/slideLayout" Target="../slideLayouts/slideLayout40.xml" /><Relationship Id="rId6" Type="http://schemas.openxmlformats.org/officeDocument/2006/relationships/theme" Target="../theme/theme7.xml" /></Relationships>
</file>

<file path=ppt/slideMasters/_rels/slideMaster8.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slideLayout" Target="../slideLayouts/slideLayout42.xml" /><Relationship Id="rId3" Type="http://schemas.openxmlformats.org/officeDocument/2006/relationships/slideLayout" Target="../slideLayouts/slideLayout43.xml" /><Relationship Id="rId4" Type="http://schemas.openxmlformats.org/officeDocument/2006/relationships/slideLayout" Target="../slideLayouts/slideLayout44.xml" /><Relationship Id="rId5" Type="http://schemas.openxmlformats.org/officeDocument/2006/relationships/slideLayout" Target="../slideLayouts/slideLayout45.xml" /><Relationship Id="rId6" Type="http://schemas.openxmlformats.org/officeDocument/2006/relationships/theme" Target="../theme/theme8.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2.png" /><Relationship Id="rId3" Type="http://schemas.openxmlformats.org/officeDocument/2006/relationships/video" Target="../media/media1.mp4" /><Relationship Id="rId4" Type="http://schemas.microsoft.com/office/2007/relationships/media" Target="../media/media1.mp4"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8.xml" /><Relationship Id="rId3" Type="http://schemas.openxmlformats.org/officeDocument/2006/relationships/image" Target="../media/image19.jpeg" /><Relationship Id="rId4" Type="http://schemas.openxmlformats.org/officeDocument/2006/relationships/image" Target="../media/image29.png" /><Relationship Id="rId5" Type="http://schemas.openxmlformats.org/officeDocument/2006/relationships/image" Target="../media/image30.png" /><Relationship Id="rId6" Type="http://schemas.openxmlformats.org/officeDocument/2006/relationships/image" Target="../media/image31.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32.xml" /><Relationship Id="rId10" Type="http://schemas.openxmlformats.org/officeDocument/2006/relationships/image" Target="../media/image19.jpeg" /><Relationship Id="rId11" Type="http://schemas.openxmlformats.org/officeDocument/2006/relationships/tags" Target="../tags/tag27.xml" /><Relationship Id="rId12" Type="http://schemas.openxmlformats.org/officeDocument/2006/relationships/tags" Target="../tags/tag28.xml" /><Relationship Id="rId13" Type="http://schemas.openxmlformats.org/officeDocument/2006/relationships/tags" Target="../tags/tag29.xml" /><Relationship Id="rId14" Type="http://schemas.openxmlformats.org/officeDocument/2006/relationships/tags" Target="../tags/tag30.xml" /><Relationship Id="rId15" Type="http://schemas.openxmlformats.org/officeDocument/2006/relationships/tags" Target="../tags/tag31.xml" /><Relationship Id="rId16" Type="http://schemas.openxmlformats.org/officeDocument/2006/relationships/tags" Target="../tags/tag32.xml" /><Relationship Id="rId17" Type="http://schemas.openxmlformats.org/officeDocument/2006/relationships/image" Target="../media/image24.png" /><Relationship Id="rId18" Type="http://schemas.openxmlformats.org/officeDocument/2006/relationships/image" Target="../media/image25.svg" /><Relationship Id="rId2" Type="http://schemas.openxmlformats.org/officeDocument/2006/relationships/notesSlide" Target="../notesSlides/notesSlide9.xml" /><Relationship Id="rId3" Type="http://schemas.openxmlformats.org/officeDocument/2006/relationships/image" Target="../media/image32.png" /><Relationship Id="rId4" Type="http://schemas.openxmlformats.org/officeDocument/2006/relationships/tags" Target="../tags/tag21.xml" /><Relationship Id="rId5" Type="http://schemas.openxmlformats.org/officeDocument/2006/relationships/tags" Target="../tags/tag22.xml" /><Relationship Id="rId6" Type="http://schemas.openxmlformats.org/officeDocument/2006/relationships/tags" Target="../tags/tag23.xml" /><Relationship Id="rId7" Type="http://schemas.openxmlformats.org/officeDocument/2006/relationships/tags" Target="../tags/tag24.xml" /><Relationship Id="rId8" Type="http://schemas.openxmlformats.org/officeDocument/2006/relationships/tags" Target="../tags/tag25.xml" /><Relationship Id="rId9" Type="http://schemas.openxmlformats.org/officeDocument/2006/relationships/tags" Target="../tags/tag26.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37.xml" /><Relationship Id="rId10" Type="http://schemas.openxmlformats.org/officeDocument/2006/relationships/image" Target="../media/image24.png" /><Relationship Id="rId11" Type="http://schemas.openxmlformats.org/officeDocument/2006/relationships/image" Target="../media/image25.svg" /><Relationship Id="rId2" Type="http://schemas.openxmlformats.org/officeDocument/2006/relationships/notesSlide" Target="../notesSlides/notesSlide10.xml" /><Relationship Id="rId3" Type="http://schemas.openxmlformats.org/officeDocument/2006/relationships/image" Target="../media/image19.jpeg" /><Relationship Id="rId4" Type="http://schemas.openxmlformats.org/officeDocument/2006/relationships/image" Target="../media/image33.png" /><Relationship Id="rId5" Type="http://schemas.openxmlformats.org/officeDocument/2006/relationships/tags" Target="../tags/tag33.xml" /><Relationship Id="rId6" Type="http://schemas.openxmlformats.org/officeDocument/2006/relationships/tags" Target="../tags/tag34.xml" /><Relationship Id="rId7" Type="http://schemas.openxmlformats.org/officeDocument/2006/relationships/tags" Target="../tags/tag35.xml" /><Relationship Id="rId8" Type="http://schemas.openxmlformats.org/officeDocument/2006/relationships/tags" Target="../tags/tag36.xml" /><Relationship Id="rId9" Type="http://schemas.openxmlformats.org/officeDocument/2006/relationships/tags" Target="../tags/tag37.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tags" Target="../tags/tag40.xml" /><Relationship Id="rId11" Type="http://schemas.openxmlformats.org/officeDocument/2006/relationships/tags" Target="../tags/tag41.xml" /><Relationship Id="rId12" Type="http://schemas.openxmlformats.org/officeDocument/2006/relationships/image" Target="../media/image37.png" /><Relationship Id="rId13" Type="http://schemas.openxmlformats.org/officeDocument/2006/relationships/image" Target="../media/image38.svg" /><Relationship Id="rId14" Type="http://schemas.openxmlformats.org/officeDocument/2006/relationships/tags" Target="../tags/tag42.xml" /><Relationship Id="rId15" Type="http://schemas.openxmlformats.org/officeDocument/2006/relationships/tags" Target="../tags/tag43.xml" /><Relationship Id="rId2" Type="http://schemas.openxmlformats.org/officeDocument/2006/relationships/notesSlide" Target="../notesSlides/notesSlide11.xml" /><Relationship Id="rId3" Type="http://schemas.openxmlformats.org/officeDocument/2006/relationships/image" Target="../media/image19.jpeg" /><Relationship Id="rId4" Type="http://schemas.openxmlformats.org/officeDocument/2006/relationships/image" Target="../media/image20.png" /><Relationship Id="rId5" Type="http://schemas.openxmlformats.org/officeDocument/2006/relationships/image" Target="../media/image34.svg" /><Relationship Id="rId6" Type="http://schemas.openxmlformats.org/officeDocument/2006/relationships/tags" Target="../tags/tag38.xml" /><Relationship Id="rId7" Type="http://schemas.openxmlformats.org/officeDocument/2006/relationships/image" Target="../media/image35.png" /><Relationship Id="rId8" Type="http://schemas.openxmlformats.org/officeDocument/2006/relationships/image" Target="../media/image36.svg" /><Relationship Id="rId9" Type="http://schemas.openxmlformats.org/officeDocument/2006/relationships/tags" Target="../tags/tag39.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notesSlide" Target="../notesSlides/notesSlide12.xml" /><Relationship Id="rId3" Type="http://schemas.openxmlformats.org/officeDocument/2006/relationships/image" Target="../media/image19.jpeg" /><Relationship Id="rId4" Type="http://schemas.openxmlformats.org/officeDocument/2006/relationships/image" Target="../media/image20.png" /><Relationship Id="rId5" Type="http://schemas.openxmlformats.org/officeDocument/2006/relationships/image" Target="../media/image39.svg" /><Relationship Id="rId6" Type="http://schemas.openxmlformats.org/officeDocument/2006/relationships/image" Target="../media/image40.jpeg" /><Relationship Id="rId7" Type="http://schemas.openxmlformats.org/officeDocument/2006/relationships/tags" Target="../tags/tag44.xml" /><Relationship Id="rId8" Type="http://schemas.openxmlformats.org/officeDocument/2006/relationships/tags" Target="../tags/tag45.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3.xml" /><Relationship Id="rId3" Type="http://schemas.openxmlformats.org/officeDocument/2006/relationships/image" Target="../media/image19.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image" Target="../media/image24.png" /><Relationship Id="rId11" Type="http://schemas.openxmlformats.org/officeDocument/2006/relationships/image" Target="../media/image25.svg" /><Relationship Id="rId2" Type="http://schemas.openxmlformats.org/officeDocument/2006/relationships/notesSlide" Target="../notesSlides/notesSlide14.xml" /><Relationship Id="rId3" Type="http://schemas.openxmlformats.org/officeDocument/2006/relationships/image" Target="../media/image19.jpeg" /><Relationship Id="rId4" Type="http://schemas.openxmlformats.org/officeDocument/2006/relationships/image" Target="../media/image23.jpeg" /><Relationship Id="rId5" Type="http://schemas.openxmlformats.org/officeDocument/2006/relationships/tags" Target="../tags/tag46.xml" /><Relationship Id="rId6" Type="http://schemas.openxmlformats.org/officeDocument/2006/relationships/tags" Target="../tags/tag47.xml" /><Relationship Id="rId7" Type="http://schemas.openxmlformats.org/officeDocument/2006/relationships/tags" Target="../tags/tag48.xml" /><Relationship Id="rId8" Type="http://schemas.openxmlformats.org/officeDocument/2006/relationships/tags" Target="../tags/tag49.xml" /><Relationship Id="rId9" Type="http://schemas.openxmlformats.org/officeDocument/2006/relationships/tags" Target="../tags/tag50.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41.xml" /><Relationship Id="rId2" Type="http://schemas.openxmlformats.org/officeDocument/2006/relationships/notesSlide" Target="../notesSlides/notesSlide15.xml" /><Relationship Id="rId3" Type="http://schemas.openxmlformats.org/officeDocument/2006/relationships/image" Target="../media/image16.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 Id="rId3" Type="http://schemas.openxmlformats.org/officeDocument/2006/relationships/image" Target="../media/image16.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2.xml" /><Relationship Id="rId3" Type="http://schemas.openxmlformats.org/officeDocument/2006/relationships/image" Target="../media/image17.png" /><Relationship Id="rId4" Type="http://schemas.openxmlformats.org/officeDocument/2006/relationships/image" Target="../media/image18.sv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tags" Target="../tags/tag5.xml" /><Relationship Id="rId11" Type="http://schemas.openxmlformats.org/officeDocument/2006/relationships/tags" Target="../tags/tag6.xml" /><Relationship Id="rId12" Type="http://schemas.openxmlformats.org/officeDocument/2006/relationships/image" Target="../media/image22.jpeg" /><Relationship Id="rId13" Type="http://schemas.openxmlformats.org/officeDocument/2006/relationships/tags" Target="../tags/tag7.xml" /><Relationship Id="rId2" Type="http://schemas.openxmlformats.org/officeDocument/2006/relationships/notesSlide" Target="../notesSlides/notesSlide3.xml" /><Relationship Id="rId3" Type="http://schemas.openxmlformats.org/officeDocument/2006/relationships/image" Target="../media/image19.jpeg" /><Relationship Id="rId4" Type="http://schemas.openxmlformats.org/officeDocument/2006/relationships/image" Target="../media/image20.png" /><Relationship Id="rId5" Type="http://schemas.openxmlformats.org/officeDocument/2006/relationships/image" Target="../media/image21.svg" /><Relationship Id="rId6" Type="http://schemas.openxmlformats.org/officeDocument/2006/relationships/tags" Target="../tags/tag1.xml" /><Relationship Id="rId7" Type="http://schemas.openxmlformats.org/officeDocument/2006/relationships/tags" Target="../tags/tag2.xml" /><Relationship Id="rId8" Type="http://schemas.openxmlformats.org/officeDocument/2006/relationships/tags" Target="../tags/tag3.xml" /><Relationship Id="rId9" Type="http://schemas.openxmlformats.org/officeDocument/2006/relationships/tags" Target="../tags/tag4.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xml" /><Relationship Id="rId3" Type="http://schemas.openxmlformats.org/officeDocument/2006/relationships/image" Target="../media/image19.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image" Target="../media/image24.png" /><Relationship Id="rId11" Type="http://schemas.openxmlformats.org/officeDocument/2006/relationships/image" Target="../media/image25.svg" /><Relationship Id="rId2" Type="http://schemas.openxmlformats.org/officeDocument/2006/relationships/notesSlide" Target="../notesSlides/notesSlide5.xml" /><Relationship Id="rId3" Type="http://schemas.openxmlformats.org/officeDocument/2006/relationships/image" Target="../media/image19.jpeg" /><Relationship Id="rId4" Type="http://schemas.openxmlformats.org/officeDocument/2006/relationships/image" Target="../media/image23.jpeg" /><Relationship Id="rId5" Type="http://schemas.openxmlformats.org/officeDocument/2006/relationships/tags" Target="../tags/tag8.xml" /><Relationship Id="rId6" Type="http://schemas.openxmlformats.org/officeDocument/2006/relationships/tags" Target="../tags/tag9.xml" /><Relationship Id="rId7" Type="http://schemas.openxmlformats.org/officeDocument/2006/relationships/tags" Target="../tags/tag10.xml" /><Relationship Id="rId8" Type="http://schemas.openxmlformats.org/officeDocument/2006/relationships/tags" Target="../tags/tag11.xml" /><Relationship Id="rId9" Type="http://schemas.openxmlformats.org/officeDocument/2006/relationships/tags" Target="../tags/tag1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tags" Target="../tags/tag16.xml" /><Relationship Id="rId11" Type="http://schemas.openxmlformats.org/officeDocument/2006/relationships/tags" Target="../tags/tag17.xml" /><Relationship Id="rId12" Type="http://schemas.openxmlformats.org/officeDocument/2006/relationships/tags" Target="../tags/tag18.xml" /><Relationship Id="rId13" Type="http://schemas.openxmlformats.org/officeDocument/2006/relationships/tags" Target="../tags/tag19.xml" /><Relationship Id="rId14" Type="http://schemas.openxmlformats.org/officeDocument/2006/relationships/tags" Target="../tags/tag20.xml" /><Relationship Id="rId15" Type="http://schemas.openxmlformats.org/officeDocument/2006/relationships/image" Target="../media/image28.png" /><Relationship Id="rId2" Type="http://schemas.openxmlformats.org/officeDocument/2006/relationships/notesSlide" Target="../notesSlides/notesSlide6.xml" /><Relationship Id="rId3" Type="http://schemas.openxmlformats.org/officeDocument/2006/relationships/image" Target="../media/image26.jpeg" /><Relationship Id="rId4" Type="http://schemas.openxmlformats.org/officeDocument/2006/relationships/tags" Target="../tags/tag13.xml" /><Relationship Id="rId5" Type="http://schemas.openxmlformats.org/officeDocument/2006/relationships/tags" Target="../tags/tag14.xml" /><Relationship Id="rId6" Type="http://schemas.openxmlformats.org/officeDocument/2006/relationships/image" Target="../media/image19.jpeg" /><Relationship Id="rId7" Type="http://schemas.openxmlformats.org/officeDocument/2006/relationships/image" Target="../media/image20.png" /><Relationship Id="rId8" Type="http://schemas.openxmlformats.org/officeDocument/2006/relationships/image" Target="../media/image27.svg" /><Relationship Id="rId9" Type="http://schemas.openxmlformats.org/officeDocument/2006/relationships/tags" Target="../tags/tag15.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xml" /><Relationship Id="rId3" Type="http://schemas.openxmlformats.org/officeDocument/2006/relationships/image" Target="../media/image19.jpeg" /></Relationships>
</file>

<file path=ppt/slides/slide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3" name="小智-片头+章节页19秒">
            <a:hlinkClick action="ppaction://media"/>
          </p:cNvPr>
          <p:cNvPicPr>
            <a:picLocks noChangeAspect="1"/>
          </p:cNvPicPr>
          <p:nvPr>
            <a:videoFile r:link="rId3"/>
            <p:extLst>
              <p:ext uri="{DAA4B4D4-6D71-4841-9C94-3DE7FCFB9230}">
                <p14:media r:embed="rId4"/>
              </p:ext>
            </p:extLst>
          </p:nvPr>
        </p:nvPicPr>
        <p:blipFill>
          <a:blip r:embed="rId2"/>
          <a:stretch>
            <a:fillRect/>
          </a:stretch>
        </p:blipFill>
        <p:spPr>
          <a:xfrm>
            <a:off x="-318" y="0"/>
            <a:ext cx="12192000" cy="6858000"/>
          </a:xfrm>
          <a:prstGeom prst="rect">
            <a:avLst/>
          </a:prstGeom>
        </p:spPr>
      </p:pic>
      <p:sp>
        <p:nvSpPr>
          <p:cNvPr id="6" name="矩形 5"/>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 name="文本框 3"/>
          <p:cNvSpPr txBox="1"/>
          <p:nvPr/>
        </p:nvSpPr>
        <p:spPr>
          <a:xfrm>
            <a:off x="2418080" y="1935798"/>
            <a:ext cx="7355205" cy="9220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altLang="en-US" lang="zh-CN" sz="5400">
                <a:solidFill>
                  <a:srgbClr val="589CD5"/>
                </a:solidFill>
                <a:latin charset="-122" panose="02010600030101010101" typeface="庞门正道标题体"/>
                <a:ea charset="-122" panose="02010600030101010101" typeface="庞门正道标题体"/>
              </a:rPr>
              <a:t>煤矿开采岗位操作技能</a:t>
            </a:r>
            <a:endParaRPr altLang="en-US" lang="zh-CN" sz="5400">
              <a:solidFill>
                <a:srgbClr val="589CD5"/>
              </a:solidFill>
              <a:latin charset="-122" panose="02010600030101010101" typeface="庞门正道标题体"/>
              <a:ea charset="-122" panose="02010600030101010101" typeface="庞门正道标题体"/>
            </a:endParaRPr>
          </a:p>
        </p:txBody>
      </p:sp>
      <p:sp>
        <p:nvSpPr>
          <p:cNvPr id="7" name="文本框 6"/>
          <p:cNvSpPr txBox="1"/>
          <p:nvPr/>
        </p:nvSpPr>
        <p:spPr>
          <a:xfrm>
            <a:off x="2418080" y="3860165"/>
            <a:ext cx="7355205" cy="55308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altLang="en-US" lang="zh-CN" sz="3000">
                <a:solidFill>
                  <a:srgbClr val="589CD5"/>
                </a:solidFill>
                <a:latin charset="-122" panose="020b0500000000000000" typeface="思源黑体 Regular"/>
                <a:ea charset="-122" panose="020b0500000000000000" typeface="思源黑体 Regular"/>
              </a:rPr>
              <a:t>主讲老师：赵周妍</a:t>
            </a:r>
            <a:endParaRPr altLang="en-US" lang="zh-CN" sz="3000">
              <a:solidFill>
                <a:srgbClr val="589CD5"/>
              </a:solidFill>
              <a:latin charset="-122" panose="020b0500000000000000" typeface="思源黑体 Regular"/>
              <a:ea charset="-122" panose="020b0500000000000000" typeface="思源黑体 Regular"/>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id="5" nodeType="clickEffect" presetClass="mediacall" presetID="1" presetSubtype="0">
                                  <p:stCondLst>
                                    <p:cond delay="0"/>
                                  </p:stCondLst>
                                  <p:childTnLst>
                                    <p:cmd cmd="playFrom(0.0)" type="call">
                                      <p:cBhvr>
                                        <p:cTn dur="19029" fill="hold" id="6"/>
                                        <p:tgtEl>
                                          <p:spTgt spid="3"/>
                                        </p:tgtEl>
                                      </p:cBhvr>
                                    </p:cmd>
                                  </p:childTnLst>
                                </p:cTn>
                              </p:par>
                              <p:par>
                                <p:cTn fill="hold" grpId="1" id="8" nodeType="withEffect" presetClass="entr" presetID="5" presetSubtype="10">
                                  <p:stCondLst>
                                    <p:cond delay="14750"/>
                                  </p:stCondLst>
                                  <p:childTnLst>
                                    <p:set>
                                      <p:cBhvr>
                                        <p:cTn dur="1" fill="hold" id="9">
                                          <p:stCondLst>
                                            <p:cond delay="0"/>
                                          </p:stCondLst>
                                        </p:cTn>
                                        <p:tgtEl>
                                          <p:spTgt spid="4"/>
                                        </p:tgtEl>
                                        <p:attrNameLst>
                                          <p:attrName>style.visibility</p:attrName>
                                        </p:attrNameLst>
                                      </p:cBhvr>
                                      <p:to>
                                        <p:strVal val="visible"/>
                                      </p:to>
                                    </p:set>
                                    <p:animEffect filter="checkerboard(across)" transition="in">
                                      <p:cBhvr>
                                        <p:cTn dur="500" id="10"/>
                                        <p:tgtEl>
                                          <p:spTgt spid="4"/>
                                        </p:tgtEl>
                                      </p:cBhvr>
                                    </p:animEffect>
                                  </p:childTnLst>
                                </p:cTn>
                              </p:par>
                              <p:par>
                                <p:cTn fill="hold" grpId="1" id="11" nodeType="withEffect" presetClass="entr" presetID="5" presetSubtype="10">
                                  <p:stCondLst>
                                    <p:cond delay="14750"/>
                                  </p:stCondLst>
                                  <p:childTnLst>
                                    <p:set>
                                      <p:cBhvr>
                                        <p:cTn dur="1" fill="hold" id="12">
                                          <p:stCondLst>
                                            <p:cond delay="0"/>
                                          </p:stCondLst>
                                        </p:cTn>
                                        <p:tgtEl>
                                          <p:spTgt spid="7"/>
                                        </p:tgtEl>
                                        <p:attrNameLst>
                                          <p:attrName>style.visibility</p:attrName>
                                        </p:attrNameLst>
                                      </p:cBhvr>
                                      <p:to>
                                        <p:strVal val="visible"/>
                                      </p:to>
                                    </p:set>
                                    <p:animEffect filter="checkerboard(across)" transition="in">
                                      <p:cBhvr>
                                        <p:cTn dur="500" id="1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vol="20000">
                <p:cTn display="0" fill="hold" id="7">
                  <p:stCondLst>
                    <p:cond delay="indefinite"/>
                  </p:stCondLst>
                </p:cTn>
                <p:tgtEl>
                  <p:spTgt spid="3"/>
                </p:tgtEl>
              </p:cMediaNode>
            </p:video>
            <p:seq concurrent="1" nextAc="seek">
              <p:cTn evtFilter="cancelBubble" fill="hold" id="14" nodeType="interactiveSeq" restart="whenNotActive">
                <p:stCondLst>
                  <p:cond delay="0" evt="onClick">
                    <p:tgtEl>
                      <p:spTgt spid="3"/>
                    </p:tgtEl>
                  </p:cond>
                </p:stCondLst>
                <p:endSync delay="0" evt="end">
                  <p:rtn val="all"/>
                </p:endSync>
                <p:childTnLst>
                  <p:par>
                    <p:cTn fill="hold" id="15" nodeType="clickPar">
                      <p:stCondLst>
                        <p:cond delay="0"/>
                      </p:stCondLst>
                      <p:childTnLst>
                        <p:par>
                          <p:cTn fill="hold" id="16">
                            <p:stCondLst>
                              <p:cond delay="0"/>
                            </p:stCondLst>
                            <p:childTnLst>
                              <p:par>
                                <p:cTn fill="hold" id="17" nodeType="clickEffect" presetClass="mediacall" presetID="2" presetSubtype="0">
                                  <p:stCondLst>
                                    <p:cond delay="0"/>
                                  </p:stCondLst>
                                  <p:childTnLst>
                                    <p:cmd cmd="togglePause" type="call">
                                      <p:cBhvr>
                                        <p:cTn dur="1" fill="hold" id="18"/>
                                        <p:tgtEl>
                                          <p:spTgt spid="3"/>
                                        </p:tgtEl>
                                      </p:cBhvr>
                                    </p:cmd>
                                  </p:childTnLst>
                                </p:cTn>
                              </p:par>
                            </p:childTnLst>
                          </p:cTn>
                        </p:par>
                      </p:childTnLst>
                    </p:cTn>
                  </p:par>
                </p:childTnLst>
              </p:cTn>
              <p:nextCondLst>
                <p:cond delay="0" evt="onClick">
                  <p:tgtEl>
                    <p:spTgt spid="3"/>
                  </p:tgtEl>
                </p:cond>
              </p:nextCondLst>
            </p:seq>
          </p:childTnLst>
        </p:cTn>
      </p:par>
    </p:tnLst>
    <p:bldLst>
      <p:bldP grpId="1" spid="4"/>
      <p:bldP grpId="1" spid="7"/>
    </p:bldLst>
  </p:timing>
</p:sld>
</file>

<file path=ppt/slides/slide10.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8839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5200">
                <a:solidFill>
                  <a:srgbClr val="DC143C"/>
                </a:solidFill>
              </a:rPr>
              <a:t>安全标识识别</a:t>
            </a: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768203"/>
            <a:ext cx="12110235" cy="8229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4800">
                <a:solidFill>
                  <a:srgbClr val="FFFFFF"/>
                </a:solidFill>
                <a:latin charset="-122" panose="00000500000000000000" pitchFamily="2" typeface="印品黑体"/>
              </a:rPr>
              <a:t>模板文字模板文字...</a:t>
            </a:r>
          </a:p>
        </p:txBody>
      </p:sp>
      <p:sp>
        <p:nvSpPr>
          <p:cNvPr id="7" name="文本框 89"/>
          <p:cNvSpPr txBox="1">
            <a:spLocks noChangeArrowheads="1"/>
          </p:cNvSpPr>
          <p:nvPr/>
        </p:nvSpPr>
        <p:spPr bwMode="auto">
          <a:xfrm>
            <a:off x="1348496" y="5647880"/>
            <a:ext cx="2130425" cy="148132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r>
              <a:rPr sz="4600">
                <a:solidFill>
                  <a:srgbClr val="DC143C"/>
                </a:solidFill>
              </a:rPr>
              <a:t>安全标识是安全生产的重要提示，包括禁止标识、警告标识、指令标识和提示标识。正确识别和使用安全标识，可以有效预防安全事故的发生。</a:t>
            </a:r>
          </a:p>
        </p:txBody>
      </p:sp>
      <p:pic>
        <p:nvPicPr>
          <p:cNvPr id="8" name="图片 7"/>
          <p:cNvPicPr>
            <a:picLocks noChangeAspect="1"/>
          </p:cNvPicPr>
          <p:nvPr/>
        </p:nvPicPr>
        <p:blipFill>
          <a:blip r:embed="rId4">
            <a:extLst>
              <a:ext uri="{28A0092B-C50C-407E-A947-70E740481C1C}">
                <a14:useLocalDpi val="0"/>
              </a:ext>
            </a:extLst>
          </a:blip>
          <a:stretch>
            <a:fillRect/>
          </a:stretch>
        </p:blipFill>
        <p:spPr>
          <a:xfrm>
            <a:off x="1348496" y="3239074"/>
            <a:ext cx="2085301"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9" name="图片 8"/>
          <p:cNvPicPr>
            <a:picLocks noChangeAspect="1"/>
          </p:cNvPicPr>
          <p:nvPr/>
        </p:nvPicPr>
        <p:blipFill>
          <a:blip r:embed="rId5">
            <a:extLst>
              <a:ext uri="{28A0092B-C50C-407E-A947-70E740481C1C}">
                <a14:useLocalDpi val="0"/>
              </a:ext>
            </a:extLst>
          </a:blip>
          <a:srcRect b="23914" t="23853"/>
          <a:stretch>
            <a:fillRect/>
          </a:stretch>
        </p:blipFill>
        <p:spPr>
          <a:xfrm>
            <a:off x="4634892" y="3239074"/>
            <a:ext cx="2468223" cy="1810042"/>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10" name="图片 9"/>
          <p:cNvPicPr>
            <a:picLocks noChangeAspect="1"/>
          </p:cNvPicPr>
          <p:nvPr/>
        </p:nvPicPr>
        <p:blipFill>
          <a:blip r:embed="rId6">
            <a:extLst>
              <a:ext uri="{28A0092B-C50C-407E-A947-70E740481C1C}">
                <a14:useLocalDpi val="0"/>
              </a:ext>
            </a:extLst>
          </a:blip>
          <a:stretch>
            <a:fillRect/>
          </a:stretch>
        </p:blipFill>
        <p:spPr>
          <a:xfrm>
            <a:off x="8134056" y="3239074"/>
            <a:ext cx="2239226"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sp>
        <p:nvSpPr>
          <p:cNvPr id="11" name="文本框 89"/>
          <p:cNvSpPr txBox="1">
            <a:spLocks noChangeArrowheads="1"/>
          </p:cNvSpPr>
          <p:nvPr/>
        </p:nvSpPr>
        <p:spPr bwMode="auto">
          <a:xfrm>
            <a:off x="4989904" y="5647881"/>
            <a:ext cx="2130425" cy="3962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000">
                <a:solidFill>
                  <a:srgbClr val="404040"/>
                </a:solidFill>
                <a:latin charset="-122" panose="00000500000000000000" pitchFamily="2" typeface="印品黑体"/>
              </a:rPr>
              <a:t>模板文字</a:t>
            </a:r>
          </a:p>
        </p:txBody>
      </p:sp>
      <p:sp>
        <p:nvSpPr>
          <p:cNvPr id="12" name="文本框 89"/>
          <p:cNvSpPr txBox="1">
            <a:spLocks noChangeArrowheads="1"/>
          </p:cNvSpPr>
          <p:nvPr/>
        </p:nvSpPr>
        <p:spPr bwMode="auto">
          <a:xfrm>
            <a:off x="8322756" y="5647881"/>
            <a:ext cx="2130425" cy="3962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000">
                <a:solidFill>
                  <a:srgbClr val="404040"/>
                </a:solidFill>
                <a:latin charset="-122" panose="00000500000000000000" pitchFamily="2" typeface="印品黑体"/>
              </a:rPr>
              <a:t>模板文字</a:t>
            </a: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par>
                                <p:cTn fill="hold" grpId="0" id="22" nodeType="withEffect" presetClass="entr" presetID="42" presetSubtype="0">
                                  <p:stCondLst>
                                    <p:cond delay="0"/>
                                  </p:stCondLst>
                                  <p:childTnLst>
                                    <p:set>
                                      <p:cBhvr>
                                        <p:cTn dur="1" fill="hold" id="23">
                                          <p:stCondLst>
                                            <p:cond delay="0"/>
                                          </p:stCondLst>
                                        </p:cTn>
                                        <p:tgtEl>
                                          <p:spTgt spid="7"/>
                                        </p:tgtEl>
                                        <p:attrNameLst>
                                          <p:attrName>style.visibility</p:attrName>
                                        </p:attrNameLst>
                                      </p:cBhvr>
                                      <p:to>
                                        <p:strVal val="visible"/>
                                      </p:to>
                                    </p:set>
                                    <p:animEffect filter="fade" transition="in">
                                      <p:cBhvr>
                                        <p:cTn dur="1000" id="24"/>
                                        <p:tgtEl>
                                          <p:spTgt spid="7"/>
                                        </p:tgtEl>
                                      </p:cBhvr>
                                    </p:animEffect>
                                    <p:anim calcmode="lin" valueType="num">
                                      <p:cBhvr>
                                        <p:cTn dur="1000" fill="hold" id="25"/>
                                        <p:tgtEl>
                                          <p:spTgt spid="7"/>
                                        </p:tgtEl>
                                        <p:attrNameLst>
                                          <p:attrName>ppt_x</p:attrName>
                                        </p:attrNameLst>
                                      </p:cBhvr>
                                      <p:tavLst>
                                        <p:tav tm="0">
                                          <p:val>
                                            <p:strVal val="#ppt_x"/>
                                          </p:val>
                                        </p:tav>
                                        <p:tav tm="100000">
                                          <p:val>
                                            <p:strVal val="#ppt_x"/>
                                          </p:val>
                                        </p:tav>
                                      </p:tavLst>
                                    </p:anim>
                                    <p:anim calcmode="lin" valueType="num">
                                      <p:cBhvr>
                                        <p:cTn dur="1000" fill="hold" id="26"/>
                                        <p:tgtEl>
                                          <p:spTgt spid="7"/>
                                        </p:tgtEl>
                                        <p:attrNameLst>
                                          <p:attrName>ppt_y</p:attrName>
                                        </p:attrNameLst>
                                      </p:cBhvr>
                                      <p:tavLst>
                                        <p:tav tm="0">
                                          <p:val>
                                            <p:strVal val="#ppt_y+.1"/>
                                          </p:val>
                                        </p:tav>
                                        <p:tav tm="100000">
                                          <p:val>
                                            <p:strVal val="#ppt_y"/>
                                          </p:val>
                                        </p:tav>
                                      </p:tavLst>
                                    </p:anim>
                                  </p:childTnLst>
                                </p:cTn>
                              </p:par>
                              <p:par>
                                <p:cTn fill="hold" grpId="0" id="27" nodeType="withEffect" presetClass="entr" presetID="42" presetSubtype="0">
                                  <p:stCondLst>
                                    <p:cond delay="0"/>
                                  </p:stCondLst>
                                  <p:childTnLst>
                                    <p:set>
                                      <p:cBhvr>
                                        <p:cTn dur="1" fill="hold" id="28">
                                          <p:stCondLst>
                                            <p:cond delay="0"/>
                                          </p:stCondLst>
                                        </p:cTn>
                                        <p:tgtEl>
                                          <p:spTgt spid="11"/>
                                        </p:tgtEl>
                                        <p:attrNameLst>
                                          <p:attrName>style.visibility</p:attrName>
                                        </p:attrNameLst>
                                      </p:cBhvr>
                                      <p:to>
                                        <p:strVal val="visible"/>
                                      </p:to>
                                    </p:set>
                                    <p:animEffect filter="fade" transition="in">
                                      <p:cBhvr>
                                        <p:cTn dur="1000" id="29"/>
                                        <p:tgtEl>
                                          <p:spTgt spid="11"/>
                                        </p:tgtEl>
                                      </p:cBhvr>
                                    </p:animEffect>
                                    <p:anim calcmode="lin" valueType="num">
                                      <p:cBhvr>
                                        <p:cTn dur="1000" fill="hold" id="30"/>
                                        <p:tgtEl>
                                          <p:spTgt spid="11"/>
                                        </p:tgtEl>
                                        <p:attrNameLst>
                                          <p:attrName>ppt_x</p:attrName>
                                        </p:attrNameLst>
                                      </p:cBhvr>
                                      <p:tavLst>
                                        <p:tav tm="0">
                                          <p:val>
                                            <p:strVal val="#ppt_x"/>
                                          </p:val>
                                        </p:tav>
                                        <p:tav tm="100000">
                                          <p:val>
                                            <p:strVal val="#ppt_x"/>
                                          </p:val>
                                        </p:tav>
                                      </p:tavLst>
                                    </p:anim>
                                    <p:anim calcmode="lin" valueType="num">
                                      <p:cBhvr>
                                        <p:cTn dur="1000" fill="hold" id="31"/>
                                        <p:tgtEl>
                                          <p:spTgt spid="11"/>
                                        </p:tgtEl>
                                        <p:attrNameLst>
                                          <p:attrName>ppt_y</p:attrName>
                                        </p:attrNameLst>
                                      </p:cBhvr>
                                      <p:tavLst>
                                        <p:tav tm="0">
                                          <p:val>
                                            <p:strVal val="#ppt_y+.1"/>
                                          </p:val>
                                        </p:tav>
                                        <p:tav tm="100000">
                                          <p:val>
                                            <p:strVal val="#ppt_y"/>
                                          </p:val>
                                        </p:tav>
                                      </p:tavLst>
                                    </p:anim>
                                  </p:childTnLst>
                                </p:cTn>
                              </p:par>
                              <p:par>
                                <p:cTn fill="hold" grpId="0" id="32" nodeType="withEffect" presetClass="entr" presetID="42"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1000" id="34"/>
                                        <p:tgtEl>
                                          <p:spTgt spid="12"/>
                                        </p:tgtEl>
                                      </p:cBhvr>
                                    </p:animEffect>
                                    <p:anim calcmode="lin" valueType="num">
                                      <p:cBhvr>
                                        <p:cTn dur="1000" fill="hold" id="35"/>
                                        <p:tgtEl>
                                          <p:spTgt spid="12"/>
                                        </p:tgtEl>
                                        <p:attrNameLst>
                                          <p:attrName>ppt_x</p:attrName>
                                        </p:attrNameLst>
                                      </p:cBhvr>
                                      <p:tavLst>
                                        <p:tav tm="0">
                                          <p:val>
                                            <p:strVal val="#ppt_x"/>
                                          </p:val>
                                        </p:tav>
                                        <p:tav tm="100000">
                                          <p:val>
                                            <p:strVal val="#ppt_x"/>
                                          </p:val>
                                        </p:tav>
                                      </p:tavLst>
                                    </p:anim>
                                    <p:anim calcmode="lin" valueType="num">
                                      <p:cBhvr>
                                        <p:cTn dur="1000" fill="hold" id="36"/>
                                        <p:tgtEl>
                                          <p:spTgt spid="12"/>
                                        </p:tgtEl>
                                        <p:attrNameLst>
                                          <p:attrName>ppt_y</p:attrName>
                                        </p:attrNameLst>
                                      </p:cBhvr>
                                      <p:tavLst>
                                        <p:tav tm="0">
                                          <p:val>
                                            <p:strVal val="#ppt_y+.1"/>
                                          </p:val>
                                        </p:tav>
                                        <p:tav tm="100000">
                                          <p:val>
                                            <p:strVal val="#ppt_y"/>
                                          </p:val>
                                        </p:tav>
                                      </p:tavLst>
                                    </p:anim>
                                  </p:childTnLst>
                                </p:cTn>
                              </p:par>
                              <p:par>
                                <p:cTn fill="hold" id="37" nodeType="withEffect" presetClass="entr" presetID="42"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1000" id="39"/>
                                        <p:tgtEl>
                                          <p:spTgt spid="8"/>
                                        </p:tgtEl>
                                      </p:cBhvr>
                                    </p:animEffect>
                                    <p:anim calcmode="lin" valueType="num">
                                      <p:cBhvr>
                                        <p:cTn dur="1000" fill="hold" id="40"/>
                                        <p:tgtEl>
                                          <p:spTgt spid="8"/>
                                        </p:tgtEl>
                                        <p:attrNameLst>
                                          <p:attrName>ppt_x</p:attrName>
                                        </p:attrNameLst>
                                      </p:cBhvr>
                                      <p:tavLst>
                                        <p:tav tm="0">
                                          <p:val>
                                            <p:strVal val="#ppt_x"/>
                                          </p:val>
                                        </p:tav>
                                        <p:tav tm="100000">
                                          <p:val>
                                            <p:strVal val="#ppt_x"/>
                                          </p:val>
                                        </p:tav>
                                      </p:tavLst>
                                    </p:anim>
                                    <p:anim calcmode="lin" valueType="num">
                                      <p:cBhvr>
                                        <p:cTn dur="1000" fill="hold" id="41"/>
                                        <p:tgtEl>
                                          <p:spTgt spid="8"/>
                                        </p:tgtEl>
                                        <p:attrNameLst>
                                          <p:attrName>ppt_y</p:attrName>
                                        </p:attrNameLst>
                                      </p:cBhvr>
                                      <p:tavLst>
                                        <p:tav tm="0">
                                          <p:val>
                                            <p:strVal val="#ppt_y+.1"/>
                                          </p:val>
                                        </p:tav>
                                        <p:tav tm="100000">
                                          <p:val>
                                            <p:strVal val="#ppt_y"/>
                                          </p:val>
                                        </p:tav>
                                      </p:tavLst>
                                    </p:anim>
                                  </p:childTnLst>
                                </p:cTn>
                              </p:par>
                              <p:par>
                                <p:cTn fill="hold" id="42" nodeType="withEffect" presetClass="entr" presetID="42" presetSubtype="0">
                                  <p:stCondLst>
                                    <p:cond delay="0"/>
                                  </p:stCondLst>
                                  <p:childTnLst>
                                    <p:set>
                                      <p:cBhvr>
                                        <p:cTn dur="1" fill="hold" id="43">
                                          <p:stCondLst>
                                            <p:cond delay="0"/>
                                          </p:stCondLst>
                                        </p:cTn>
                                        <p:tgtEl>
                                          <p:spTgt spid="9"/>
                                        </p:tgtEl>
                                        <p:attrNameLst>
                                          <p:attrName>style.visibility</p:attrName>
                                        </p:attrNameLst>
                                      </p:cBhvr>
                                      <p:to>
                                        <p:strVal val="visible"/>
                                      </p:to>
                                    </p:set>
                                    <p:animEffect filter="fade" transition="in">
                                      <p:cBhvr>
                                        <p:cTn dur="1000" id="44"/>
                                        <p:tgtEl>
                                          <p:spTgt spid="9"/>
                                        </p:tgtEl>
                                      </p:cBhvr>
                                    </p:animEffect>
                                    <p:anim calcmode="lin" valueType="num">
                                      <p:cBhvr>
                                        <p:cTn dur="1000" fill="hold" id="45"/>
                                        <p:tgtEl>
                                          <p:spTgt spid="9"/>
                                        </p:tgtEl>
                                        <p:attrNameLst>
                                          <p:attrName>ppt_x</p:attrName>
                                        </p:attrNameLst>
                                      </p:cBhvr>
                                      <p:tavLst>
                                        <p:tav tm="0">
                                          <p:val>
                                            <p:strVal val="#ppt_x"/>
                                          </p:val>
                                        </p:tav>
                                        <p:tav tm="100000">
                                          <p:val>
                                            <p:strVal val="#ppt_x"/>
                                          </p:val>
                                        </p:tav>
                                      </p:tavLst>
                                    </p:anim>
                                    <p:anim calcmode="lin" valueType="num">
                                      <p:cBhvr>
                                        <p:cTn dur="1000" fill="hold" id="46"/>
                                        <p:tgtEl>
                                          <p:spTgt spid="9"/>
                                        </p:tgtEl>
                                        <p:attrNameLst>
                                          <p:attrName>ppt_y</p:attrName>
                                        </p:attrNameLst>
                                      </p:cBhvr>
                                      <p:tavLst>
                                        <p:tav tm="0">
                                          <p:val>
                                            <p:strVal val="#ppt_y+.1"/>
                                          </p:val>
                                        </p:tav>
                                        <p:tav tm="100000">
                                          <p:val>
                                            <p:strVal val="#ppt_y"/>
                                          </p:val>
                                        </p:tav>
                                      </p:tavLst>
                                    </p:anim>
                                  </p:childTnLst>
                                </p:cTn>
                              </p:par>
                              <p:par>
                                <p:cTn fill="hold" id="47" nodeType="withEffect" presetClass="entr" presetID="42" presetSubtype="0">
                                  <p:stCondLst>
                                    <p:cond delay="0"/>
                                  </p:stCondLst>
                                  <p:childTnLst>
                                    <p:set>
                                      <p:cBhvr>
                                        <p:cTn dur="1" fill="hold" id="48">
                                          <p:stCondLst>
                                            <p:cond delay="0"/>
                                          </p:stCondLst>
                                        </p:cTn>
                                        <p:tgtEl>
                                          <p:spTgt spid="10"/>
                                        </p:tgtEl>
                                        <p:attrNameLst>
                                          <p:attrName>style.visibility</p:attrName>
                                        </p:attrNameLst>
                                      </p:cBhvr>
                                      <p:to>
                                        <p:strVal val="visible"/>
                                      </p:to>
                                    </p:set>
                                    <p:animEffect filter="fade" transition="in">
                                      <p:cBhvr>
                                        <p:cTn dur="1000" id="49"/>
                                        <p:tgtEl>
                                          <p:spTgt spid="10"/>
                                        </p:tgtEl>
                                      </p:cBhvr>
                                    </p:animEffect>
                                    <p:anim calcmode="lin" valueType="num">
                                      <p:cBhvr>
                                        <p:cTn dur="1000" fill="hold" id="50"/>
                                        <p:tgtEl>
                                          <p:spTgt spid="10"/>
                                        </p:tgtEl>
                                        <p:attrNameLst>
                                          <p:attrName>ppt_x</p:attrName>
                                        </p:attrNameLst>
                                      </p:cBhvr>
                                      <p:tavLst>
                                        <p:tav tm="0">
                                          <p:val>
                                            <p:strVal val="#ppt_x"/>
                                          </p:val>
                                        </p:tav>
                                        <p:tav tm="100000">
                                          <p:val>
                                            <p:strVal val="#ppt_x"/>
                                          </p:val>
                                        </p:tav>
                                      </p:tavLst>
                                    </p:anim>
                                    <p:anim calcmode="lin" valueType="num">
                                      <p:cBhvr>
                                        <p:cTn dur="1000" fill="hold" id="51"/>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P grpId="0" spid="7"/>
      <p:bldP grpId="0" spid="11"/>
      <p:bldP grpId="0" spid="12"/>
    </p:bldLst>
  </p:timing>
</p:sld>
</file>

<file path=ppt/slides/slide1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8839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5200">
                <a:solidFill>
                  <a:srgbClr val="DC143C"/>
                </a:solidFill>
              </a:rPr>
              <a:t>正确佩戴安全帽</a:t>
            </a:r>
          </a:p>
        </p:txBody>
      </p:sp>
      <p:grpSp>
        <p:nvGrpSpPr>
          <p:cNvPr id="10" name="组合 9"/>
          <p:cNvGrpSpPr/>
          <p:nvPr/>
        </p:nvGrpSpPr>
        <p:grpSpPr>
          <a:xfrm>
            <a:off x="1055370" y="1905000"/>
            <a:ext cx="9881919" cy="1588856"/>
            <a:chOff x="1055370" y="1905000"/>
            <a:chExt cx="9881919" cy="1588856"/>
          </a:xfrm>
        </p:grpSpPr>
        <p:pic>
          <p:nvPicPr>
            <p:cNvPr descr="630dfe8e-9d16-4851-96fb-a4aaccd24bd2" id="3" name="图片占位符 15"/>
            <p:cNvPicPr>
              <a:picLocks noChangeAspect="1"/>
            </p:cNvPicPr>
            <p:nvPr>
              <p:custDataLst>
                <p:tags r:id="rId4"/>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5"/>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2000">
                  <a:solidFill>
                    <a:srgbClr val="691D1B"/>
                  </a:solidFill>
                  <a:latin charset="-122" panose="02010600030101010101" typeface="庞门正道标题体"/>
                </a:rPr>
                <a:t>模板文字模板文字...</a:t>
              </a:r>
            </a:p>
          </p:txBody>
        </p:sp>
      </p:grpSp>
      <p:sp>
        <p:nvSpPr>
          <p:cNvPr id="5" name="文本占位符 4"/>
          <p:cNvSpPr txBox="1"/>
          <p:nvPr>
            <p:custDataLst>
              <p:tags r:id="rId6"/>
            </p:custDataLst>
          </p:nvPr>
        </p:nvSpPr>
        <p:spPr>
          <a:xfrm>
            <a:off x="2473418" y="2282054"/>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1800"/>
              <a:t>模板文字模板文字...</a:t>
            </a:r>
          </a:p>
        </p:txBody>
      </p:sp>
      <p:grpSp>
        <p:nvGrpSpPr>
          <p:cNvPr id="11" name="组合 10"/>
          <p:cNvGrpSpPr/>
          <p:nvPr/>
        </p:nvGrpSpPr>
        <p:grpSpPr>
          <a:xfrm>
            <a:off x="1055370" y="4046838"/>
            <a:ext cx="10917648" cy="1377418"/>
            <a:chOff x="1055370" y="4046838"/>
            <a:chExt cx="10917648" cy="1377418"/>
          </a:xfrm>
        </p:grpSpPr>
        <p:pic>
          <p:nvPicPr>
            <p:cNvPr descr="4cb9a045-eb2b-47fe-b4f2-d1d7a03c1b67" id="6" name="图片占位符 16"/>
            <p:cNvPicPr>
              <a:picLocks noChangeAspect="1"/>
            </p:cNvPicPr>
            <p:nvPr>
              <p:custDataLst>
                <p:tags r:id="rId7"/>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8"/>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2000">
                  <a:solidFill>
                    <a:srgbClr val="691D1B"/>
                  </a:solidFill>
                  <a:latin charset="-122" panose="02010600030101010101" typeface="庞门正道标题体"/>
                </a:rPr>
                <a:t>模板文字模板文字...</a:t>
              </a:r>
            </a:p>
          </p:txBody>
        </p:sp>
      </p:grpSp>
      <p:sp>
        <p:nvSpPr>
          <p:cNvPr id="8" name="文本占位符 7"/>
          <p:cNvSpPr txBox="1"/>
          <p:nvPr>
            <p:custDataLst>
              <p:tags r:id="rId9"/>
            </p:custDataLst>
          </p:nvPr>
        </p:nvSpPr>
        <p:spPr>
          <a:xfrm>
            <a:off x="2442345" y="4396620"/>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spcBef>
                <a:spcPct val="0"/>
              </a:spcBef>
            </a:pPr>
            <a:r>
              <a:rPr sz="1800"/>
              <a:t>模板文字模板文字...</a:t>
            </a:r>
          </a:p>
        </p:txBody>
      </p:sp>
      <p:pic>
        <p:nvPicPr>
          <p:cNvPr id="9" name="图片 8"/>
          <p:cNvPicPr>
            <a:picLocks noChangeAspect="1"/>
          </p:cNvPicPr>
          <p:nvPr/>
        </p:nvPicPr>
        <p:blipFill>
          <a:blip r:embed="rId10">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448" y="206245"/>
            <a:ext cx="4718547" cy="51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800">
                <a:solidFill>
                  <a:srgbClr val="FFFFFF"/>
                </a:solidFill>
                <a:latin charset="-122" panose="00000500000000000000" pitchFamily="2" typeface="印品黑体"/>
              </a:rPr>
              <a:t>模板文字模板文字...</a:t>
            </a:r>
          </a:p>
        </p:txBody>
      </p:sp>
      <p:sp>
        <p:nvSpPr>
          <p:cNvPr id="14" name="矩形 13"/>
          <p:cNvSpPr/>
          <p:nvPr/>
        </p:nvSpPr>
        <p:spPr>
          <a:xfrm>
            <a:off x="1498568" y="647699"/>
            <a:ext cx="3691014" cy="3352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a:spcBef>
                <a:spcPct val="0"/>
              </a:spcBef>
              <a:spcAft>
                <a:spcPct val="0"/>
              </a:spcAft>
            </a:pPr>
            <a:r>
              <a:rPr sz="1600">
                <a:solidFill>
                  <a:srgbClr val="FFFFFF"/>
                </a:solidFill>
                <a:latin charset="-122" panose="00000500000000000000" pitchFamily="2" typeface="印品黑体"/>
              </a:rPr>
              <a:t>模板文字模板文字...</a:t>
            </a: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descr="630dfe8e-9d16-4851-96fb-a4aaccd24bd2" id="17" name="图片占位符 15"/>
            <p:cNvPicPr>
              <a:picLocks noChangeAspect="1"/>
            </p:cNvPicPr>
            <p:nvPr>
              <p:custDataLst>
                <p:tags r:id="rId11"/>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2"/>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4600">
                  <a:solidFill>
                    <a:srgbClr val="DC143C"/>
                  </a:solidFill>
                </a:rPr>
                <a:t>安全帽是保护头部的重要防护用品。佩戴时应注意：</a:t>
              </a:r>
            </a:p>
            <a:p>
              <a:r>
                <a:rPr sz="4600">
                  <a:solidFill>
                    <a:srgbClr val="DC143C"/>
                  </a:solidFill>
                </a:rPr>
                <a:t>1. 选择合适尺寸的安全帽</a:t>
              </a:r>
            </a:p>
            <a:p>
              <a:r>
                <a:rPr sz="4600">
                  <a:solidFill>
                    <a:srgbClr val="DC143C"/>
                  </a:solidFill>
                </a:rPr>
                <a:t>2. 帽带要系紧</a:t>
              </a:r>
            </a:p>
            <a:p>
              <a:r>
                <a:rPr sz="4600">
                  <a:solidFill>
                    <a:srgbClr val="DC143C"/>
                  </a:solidFill>
                </a:rPr>
                <a:t>3. 定期检查是否有损坏</a:t>
              </a:r>
            </a:p>
            <a:p>
              <a:r>
                <a:rPr sz="4600">
                  <a:solidFill>
                    <a:srgbClr val="DC143C"/>
                  </a:solidFill>
                </a:rPr>
                <a:t>4. 及时更换过期或损坏的安全帽</a:t>
              </a:r>
            </a:p>
          </p:txBody>
        </p:sp>
      </p:grpSp>
      <p:sp>
        <p:nvSpPr>
          <p:cNvPr id="19" name="文本占位符 4"/>
          <p:cNvSpPr txBox="1"/>
          <p:nvPr>
            <p:custDataLst>
              <p:tags r:id="rId13"/>
            </p:custDataLst>
          </p:nvPr>
        </p:nvSpPr>
        <p:spPr>
          <a:xfrm>
            <a:off x="2346198" y="2222517"/>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1800">
                <a:solidFill>
                  <a:srgbClr val="000000"/>
                </a:solidFill>
                <a:latin charset="-122" panose="020b0503020204020204" pitchFamily="34" typeface="微软雅黑"/>
              </a:rPr>
              <a:t>模板文字模板文字...</a:t>
            </a:r>
          </a:p>
        </p:txBody>
      </p:sp>
      <p:grpSp>
        <p:nvGrpSpPr>
          <p:cNvPr id="20" name="组合 19"/>
          <p:cNvGrpSpPr/>
          <p:nvPr/>
        </p:nvGrpSpPr>
        <p:grpSpPr>
          <a:xfrm>
            <a:off x="928150" y="3987301"/>
            <a:ext cx="10917648" cy="1377418"/>
            <a:chOff x="1055370" y="4046838"/>
            <a:chExt cx="10917648" cy="1377418"/>
          </a:xfrm>
        </p:grpSpPr>
        <p:pic>
          <p:nvPicPr>
            <p:cNvPr descr="4cb9a045-eb2b-47fe-b4f2-d1d7a03c1b67" id="21" name="图片占位符 16"/>
            <p:cNvPicPr>
              <a:picLocks noChangeAspect="1"/>
            </p:cNvPicPr>
            <p:nvPr>
              <p:custDataLst>
                <p:tags r:id="rId14"/>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5"/>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2000">
                  <a:solidFill>
                    <a:srgbClr val="C00000"/>
                  </a:solidFill>
                  <a:latin charset="-122" panose="020b0503020204020204" pitchFamily="34" typeface="微软雅黑"/>
                </a:rPr>
                <a:t>模板文字模板文字...</a:t>
              </a:r>
            </a:p>
          </p:txBody>
        </p:sp>
      </p:grpSp>
      <p:sp>
        <p:nvSpPr>
          <p:cNvPr id="23" name="文本占位符 7"/>
          <p:cNvSpPr txBox="1"/>
          <p:nvPr>
            <p:custDataLst>
              <p:tags r:id="rId16"/>
            </p:custDataLst>
          </p:nvPr>
        </p:nvSpPr>
        <p:spPr>
          <a:xfrm>
            <a:off x="2315125" y="4337083"/>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ct val="0"/>
              </a:spcBef>
              <a:spcAft>
                <a:spcPct val="0"/>
              </a:spcAft>
            </a:pPr>
            <a:r>
              <a:rPr sz="1800">
                <a:solidFill>
                  <a:srgbClr val="000000"/>
                </a:solidFill>
                <a:latin charset="-122" panose="020b0503020204020204" pitchFamily="34" typeface="微软雅黑"/>
              </a:rPr>
              <a:t>模板文字模板文字...</a:t>
            </a:r>
          </a:p>
        </p:txBody>
      </p:sp>
      <p:pic>
        <p:nvPicPr>
          <p:cNvPr descr="警告" id="24" name="图形 23"/>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24"/>
                                        </p:tgtEl>
                                        <p:attrNameLst>
                                          <p:attrName>style.visibility</p:attrName>
                                        </p:attrNameLst>
                                      </p:cBhvr>
                                      <p:to>
                                        <p:strVal val="visible"/>
                                      </p:to>
                                    </p:set>
                                    <p:animEffect filter="fade" transition="in">
                                      <p:cBhvr>
                                        <p:cTn dur="500" id="10"/>
                                        <p:tgtEl>
                                          <p:spTgt spid="24"/>
                                        </p:tgtEl>
                                      </p:cBhvr>
                                    </p:animEffect>
                                  </p:childTnLst>
                                </p:cTn>
                              </p:par>
                            </p:childTnLst>
                          </p:cTn>
                        </p:par>
                        <p:par>
                          <p:cTn fill="hold" id="11" nodeType="afterGroup">
                            <p:stCondLst>
                              <p:cond delay="500"/>
                            </p:stCondLst>
                            <p:childTnLst>
                              <p:par>
                                <p:cTn fill="hold" grpId="0" id="12" nodeType="afterEffect" presetClass="entr" presetID="22" presetSubtype="8">
                                  <p:stCondLst>
                                    <p:cond delay="0"/>
                                  </p:stCondLst>
                                  <p:childTnLst>
                                    <p:set>
                                      <p:cBhvr>
                                        <p:cTn dur="1" fill="hold" id="13">
                                          <p:stCondLst>
                                            <p:cond delay="0"/>
                                          </p:stCondLst>
                                        </p:cTn>
                                        <p:tgtEl>
                                          <p:spTgt spid="12"/>
                                        </p:tgtEl>
                                        <p:attrNameLst>
                                          <p:attrName>style.visibility</p:attrName>
                                        </p:attrNameLst>
                                      </p:cBhvr>
                                      <p:to>
                                        <p:strVal val="visible"/>
                                      </p:to>
                                    </p:set>
                                    <p:animEffect filter="wipe(left)" transition="in">
                                      <p:cBhvr>
                                        <p:cTn dur="500" id="14"/>
                                        <p:tgtEl>
                                          <p:spTgt spid="12"/>
                                        </p:tgtEl>
                                      </p:cBhvr>
                                    </p:animEffect>
                                  </p:childTnLst>
                                </p:cTn>
                              </p:par>
                            </p:childTnLst>
                          </p:cTn>
                        </p:par>
                        <p:par>
                          <p:cTn fill="hold" id="15" nodeType="afterGroup">
                            <p:stCondLst>
                              <p:cond delay="1000"/>
                            </p:stCondLst>
                            <p:childTnLst>
                              <p:par>
                                <p:cTn fill="hold" id="16" nodeType="afterEffect" presetClass="entr" presetID="22" presetSubtype="4">
                                  <p:stCondLst>
                                    <p:cond delay="0"/>
                                  </p:stCondLst>
                                  <p:childTnLst>
                                    <p:set>
                                      <p:cBhvr>
                                        <p:cTn dur="1" fill="hold" id="17">
                                          <p:stCondLst>
                                            <p:cond delay="0"/>
                                          </p:stCondLst>
                                        </p:cTn>
                                        <p:tgtEl>
                                          <p:spTgt spid="15"/>
                                        </p:tgtEl>
                                        <p:attrNameLst>
                                          <p:attrName>style.visibility</p:attrName>
                                        </p:attrNameLst>
                                      </p:cBhvr>
                                      <p:to>
                                        <p:strVal val="visible"/>
                                      </p:to>
                                    </p:set>
                                    <p:animEffect filter="wipe(down)" transition="in">
                                      <p:cBhvr>
                                        <p:cTn dur="500" id="18"/>
                                        <p:tgtEl>
                                          <p:spTgt spid="15"/>
                                        </p:tgtEl>
                                      </p:cBhvr>
                                    </p:animEffect>
                                  </p:childTnLst>
                                </p:cTn>
                              </p:par>
                            </p:childTnLst>
                          </p:cTn>
                        </p:par>
                        <p:par>
                          <p:cTn fill="hold" id="19" nodeType="afterGroup">
                            <p:stCondLst>
                              <p:cond delay="1500"/>
                            </p:stCondLst>
                            <p:childTnLst>
                              <p:par>
                                <p:cTn fill="hold" grpId="0" id="20" nodeType="afterEffect" presetClass="entr" presetID="22" presetSubtype="8">
                                  <p:stCondLst>
                                    <p:cond delay="0"/>
                                  </p:stCondLst>
                                  <p:childTnLst>
                                    <p:set>
                                      <p:cBhvr>
                                        <p:cTn dur="1" fill="hold" id="21">
                                          <p:stCondLst>
                                            <p:cond delay="0"/>
                                          </p:stCondLst>
                                        </p:cTn>
                                        <p:tgtEl>
                                          <p:spTgt spid="13"/>
                                        </p:tgtEl>
                                        <p:attrNameLst>
                                          <p:attrName>style.visibility</p:attrName>
                                        </p:attrNameLst>
                                      </p:cBhvr>
                                      <p:to>
                                        <p:strVal val="visible"/>
                                      </p:to>
                                    </p:set>
                                    <p:animEffect filter="wipe(left)" transition="in">
                                      <p:cBhvr>
                                        <p:cTn dur="500" id="22"/>
                                        <p:tgtEl>
                                          <p:spTgt spid="13"/>
                                        </p:tgtEl>
                                      </p:cBhvr>
                                    </p:animEffect>
                                  </p:childTnLst>
                                </p:cTn>
                              </p:par>
                            </p:childTnLst>
                          </p:cTn>
                        </p:par>
                        <p:par>
                          <p:cTn fill="hold" id="23" nodeType="afterGroup">
                            <p:stCondLst>
                              <p:cond delay="2000"/>
                            </p:stCondLst>
                            <p:childTnLst>
                              <p:par>
                                <p:cTn fill="hold" grpId="0" id="24" nodeType="afterEffect" presetClass="entr" presetID="41" presetSubtype="0">
                                  <p:stCondLst>
                                    <p:cond delay="0"/>
                                  </p:stCondLst>
                                  <p:iterate type="lt">
                                    <p:tmPct val="10000"/>
                                  </p:iterate>
                                  <p:childTnLst>
                                    <p:set>
                                      <p:cBhvr>
                                        <p:cTn dur="1" fill="hold" id="25">
                                          <p:stCondLst>
                                            <p:cond delay="0"/>
                                          </p:stCondLst>
                                        </p:cTn>
                                        <p:tgtEl>
                                          <p:spTgt spid="14"/>
                                        </p:tgtEl>
                                        <p:attrNameLst>
                                          <p:attrName>style.visibility</p:attrName>
                                        </p:attrNameLst>
                                      </p:cBhvr>
                                      <p:to>
                                        <p:strVal val="visible"/>
                                      </p:to>
                                    </p:set>
                                    <p:anim calcmode="lin" valueType="num">
                                      <p:cBhvr>
                                        <p:cTn dur="500" fill="hold" id="26"/>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7"/>
                                        <p:tgtEl>
                                          <p:spTgt spid="14"/>
                                        </p:tgtEl>
                                        <p:attrNameLst>
                                          <p:attrName>ppt_y</p:attrName>
                                        </p:attrNameLst>
                                      </p:cBhvr>
                                      <p:tavLst>
                                        <p:tav tm="0">
                                          <p:val>
                                            <p:strVal val="#ppt_y"/>
                                          </p:val>
                                        </p:tav>
                                        <p:tav tm="100000">
                                          <p:val>
                                            <p:strVal val="#ppt_y"/>
                                          </p:val>
                                        </p:tav>
                                      </p:tavLst>
                                    </p:anim>
                                    <p:anim calcmode="lin" valueType="num">
                                      <p:cBhvr>
                                        <p:cTn dur="500" fill="hold" id="28"/>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9"/>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30" tmFilter="0,0; .5, 1; 1, 1"/>
                                        <p:tgtEl>
                                          <p:spTgt spid="14"/>
                                        </p:tgtEl>
                                      </p:cBhvr>
                                    </p:animEffect>
                                  </p:childTnLst>
                                </p:cTn>
                              </p:par>
                            </p:childTnLst>
                          </p:cTn>
                        </p:par>
                      </p:childTnLst>
                    </p:cTn>
                  </p:par>
                  <p:par>
                    <p:cTn fill="hold" id="31" nodeType="clickPar">
                      <p:stCondLst>
                        <p:cond delay="indefinite"/>
                      </p:stCondLst>
                      <p:childTnLst>
                        <p:par>
                          <p:cTn fill="hold" id="32">
                            <p:stCondLst>
                              <p:cond delay="0"/>
                            </p:stCondLst>
                            <p:childTnLst>
                              <p:par>
                                <p:cTn fill="hold" id="33" nodeType="clickEffect" presetClass="entr" presetID="22" presetSubtype="8">
                                  <p:stCondLst>
                                    <p:cond delay="0"/>
                                  </p:stCondLst>
                                  <p:childTnLst>
                                    <p:set>
                                      <p:cBhvr>
                                        <p:cTn dur="1" fill="hold" id="34">
                                          <p:stCondLst>
                                            <p:cond delay="0"/>
                                          </p:stCondLst>
                                        </p:cTn>
                                        <p:tgtEl>
                                          <p:spTgt spid="16"/>
                                        </p:tgtEl>
                                        <p:attrNameLst>
                                          <p:attrName>style.visibility</p:attrName>
                                        </p:attrNameLst>
                                      </p:cBhvr>
                                      <p:to>
                                        <p:strVal val="visible"/>
                                      </p:to>
                                    </p:set>
                                    <p:animEffect filter="wipe(left)" transition="in">
                                      <p:cBhvr>
                                        <p:cTn dur="500" id="35"/>
                                        <p:tgtEl>
                                          <p:spTgt spid="16"/>
                                        </p:tgtEl>
                                      </p:cBhvr>
                                    </p:animEffect>
                                  </p:childTnLst>
                                </p:cTn>
                              </p:par>
                            </p:childTnLst>
                          </p:cTn>
                        </p:par>
                      </p:childTnLst>
                    </p:cTn>
                  </p:par>
                  <p:par>
                    <p:cTn fill="hold" id="36" nodeType="clickPar">
                      <p:stCondLst>
                        <p:cond delay="indefinite"/>
                      </p:stCondLst>
                      <p:childTnLst>
                        <p:par>
                          <p:cTn fill="hold" id="37">
                            <p:stCondLst>
                              <p:cond delay="0"/>
                            </p:stCondLst>
                            <p:childTnLst>
                              <p:par>
                                <p:cTn fill="hold" grpId="0" id="38" nodeType="clickEffect" presetClass="entr" presetID="22" presetSubtype="8">
                                  <p:stCondLst>
                                    <p:cond delay="0"/>
                                  </p:stCondLst>
                                  <p:childTnLst>
                                    <p:set>
                                      <p:cBhvr>
                                        <p:cTn dur="1" fill="hold" id="39">
                                          <p:stCondLst>
                                            <p:cond delay="0"/>
                                          </p:stCondLst>
                                        </p:cTn>
                                        <p:tgtEl>
                                          <p:spTgt spid="19"/>
                                        </p:tgtEl>
                                        <p:attrNameLst>
                                          <p:attrName>style.visibility</p:attrName>
                                        </p:attrNameLst>
                                      </p:cBhvr>
                                      <p:to>
                                        <p:strVal val="visible"/>
                                      </p:to>
                                    </p:set>
                                    <p:animEffect filter="wipe(left)" transition="in">
                                      <p:cBhvr>
                                        <p:cTn dur="500" id="40"/>
                                        <p:tgtEl>
                                          <p:spTgt spid="19"/>
                                        </p:tgtEl>
                                      </p:cBhvr>
                                    </p:animEffect>
                                  </p:childTnLst>
                                </p:cTn>
                              </p:par>
                            </p:childTnLst>
                          </p:cTn>
                        </p:par>
                      </p:childTnLst>
                    </p:cTn>
                  </p:par>
                  <p:par>
                    <p:cTn fill="hold" id="41" nodeType="clickPar">
                      <p:stCondLst>
                        <p:cond delay="indefinite"/>
                      </p:stCondLst>
                      <p:childTnLst>
                        <p:par>
                          <p:cTn fill="hold" id="42">
                            <p:stCondLst>
                              <p:cond delay="0"/>
                            </p:stCondLst>
                            <p:childTnLst>
                              <p:par>
                                <p:cTn fill="hold" id="43" nodeType="clickEffect" presetClass="entr" presetID="22" presetSubtype="8">
                                  <p:stCondLst>
                                    <p:cond delay="0"/>
                                  </p:stCondLst>
                                  <p:childTnLst>
                                    <p:set>
                                      <p:cBhvr>
                                        <p:cTn dur="1" fill="hold" id="44">
                                          <p:stCondLst>
                                            <p:cond delay="0"/>
                                          </p:stCondLst>
                                        </p:cTn>
                                        <p:tgtEl>
                                          <p:spTgt spid="20"/>
                                        </p:tgtEl>
                                        <p:attrNameLst>
                                          <p:attrName>style.visibility</p:attrName>
                                        </p:attrNameLst>
                                      </p:cBhvr>
                                      <p:to>
                                        <p:strVal val="visible"/>
                                      </p:to>
                                    </p:set>
                                    <p:animEffect filter="wipe(left)" transition="in">
                                      <p:cBhvr>
                                        <p:cTn dur="500" id="45"/>
                                        <p:tgtEl>
                                          <p:spTgt spid="20"/>
                                        </p:tgtEl>
                                      </p:cBhvr>
                                    </p:animEffect>
                                  </p:childTnLst>
                                </p:cTn>
                              </p:par>
                            </p:childTnLst>
                          </p:cTn>
                        </p:par>
                      </p:childTnLst>
                    </p:cTn>
                  </p:par>
                  <p:par>
                    <p:cTn fill="hold" id="46" nodeType="clickPar">
                      <p:stCondLst>
                        <p:cond delay="indefinite"/>
                      </p:stCondLst>
                      <p:childTnLst>
                        <p:par>
                          <p:cTn fill="hold" id="47">
                            <p:stCondLst>
                              <p:cond delay="0"/>
                            </p:stCondLst>
                            <p:childTnLst>
                              <p:par>
                                <p:cTn fill="hold" grpId="0" id="48" nodeType="clickEffect" presetClass="entr" presetID="22" presetSubtype="8">
                                  <p:stCondLst>
                                    <p:cond delay="0"/>
                                  </p:stCondLst>
                                  <p:childTnLst>
                                    <p:set>
                                      <p:cBhvr>
                                        <p:cTn dur="1" fill="hold" id="49">
                                          <p:stCondLst>
                                            <p:cond delay="0"/>
                                          </p:stCondLst>
                                        </p:cTn>
                                        <p:tgtEl>
                                          <p:spTgt spid="23"/>
                                        </p:tgtEl>
                                        <p:attrNameLst>
                                          <p:attrName>style.visibility</p:attrName>
                                        </p:attrNameLst>
                                      </p:cBhvr>
                                      <p:to>
                                        <p:strVal val="visible"/>
                                      </p:to>
                                    </p:set>
                                    <p:animEffect filter="wipe(left)" transition="in">
                                      <p:cBhvr>
                                        <p:cTn dur="500" id="50"/>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animBg="1" grpId="0" spid="12"/>
      <p:bldP grpId="0" spid="13"/>
      <p:bldP grpId="0" spid="14"/>
      <p:bldP grpId="0" spid="19"/>
      <p:bldP grpId="0" spid="23"/>
    </p:bldLst>
  </p:timing>
</p:sld>
</file>

<file path=ppt/slides/slide1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0" name="文本框 89"/>
          <p:cNvSpPr txBox="1">
            <a:spLocks noChangeArrowheads="1"/>
          </p:cNvSpPr>
          <p:nvPr/>
        </p:nvSpPr>
        <p:spPr bwMode="auto">
          <a:xfrm>
            <a:off x="1377448" y="206245"/>
            <a:ext cx="4718547" cy="51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800">
                <a:solidFill>
                  <a:srgbClr val="FFFFFF"/>
                </a:solidFill>
                <a:latin charset="-122" panose="00000500000000000000" pitchFamily="2" typeface="印品黑体"/>
              </a:rPr>
              <a:t>模板文字模板文字...</a:t>
            </a:r>
          </a:p>
        </p:txBody>
      </p:sp>
      <p:sp>
        <p:nvSpPr>
          <p:cNvPr id="11" name="矩形 10"/>
          <p:cNvSpPr/>
          <p:nvPr/>
        </p:nvSpPr>
        <p:spPr>
          <a:xfrm>
            <a:off x="1489690" y="647699"/>
            <a:ext cx="3691014" cy="3352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a:spcBef>
                <a:spcPct val="0"/>
              </a:spcBef>
              <a:spcAft>
                <a:spcPct val="0"/>
              </a:spcAft>
            </a:pPr>
            <a:r>
              <a:rPr sz="1600">
                <a:solidFill>
                  <a:srgbClr val="FFFFFF"/>
                </a:solidFill>
                <a:latin charset="-122" panose="00000500000000000000" pitchFamily="2" typeface="印品黑体"/>
              </a:rPr>
              <a:t>模板文字模板文字...</a:t>
            </a: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5200">
                <a:solidFill>
                  <a:srgbClr val="DC143C"/>
                </a:solidFill>
              </a:rPr>
              <a:t>消防器材使用</a:t>
            </a: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4600">
                <a:solidFill>
                  <a:srgbClr val="DC143C"/>
                </a:solidFill>
              </a:rPr>
              <a:t>掌握消防器材的正确使用方法至关重要：</a:t>
            </a:r>
          </a:p>
          <a:p>
            <a:r>
              <a:rPr sz="4600">
                <a:solidFill>
                  <a:srgbClr val="DC143C"/>
                </a:solidFill>
              </a:rPr>
              <a:t>1. 灭火器使用：提、拔、握、压</a:t>
            </a:r>
          </a:p>
          <a:p>
            <a:r>
              <a:rPr sz="4600">
                <a:solidFill>
                  <a:srgbClr val="DC143C"/>
                </a:solidFill>
              </a:rPr>
              <a:t>2. 消防栓使用：连接水带、打开阀门</a:t>
            </a:r>
          </a:p>
          <a:p>
            <a:r>
              <a:rPr sz="4600">
                <a:solidFill>
                  <a:srgbClr val="DC143C"/>
                </a:solidFill>
              </a:rPr>
              <a:t>3. 定期检查器材是否完好</a:t>
            </a:r>
          </a:p>
          <a:p>
            <a:r>
              <a:rPr sz="4600">
                <a:solidFill>
                  <a:srgbClr val="DC143C"/>
                </a:solidFill>
              </a:rPr>
              <a:t>4. 熟悉器材位置和逃生路线</a:t>
            </a: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2000">
                <a:solidFill>
                  <a:srgbClr val="C00000"/>
                </a:solidFill>
                <a:latin charset="-122" panose="020b0503020204020204" pitchFamily="34" typeface="微软雅黑"/>
              </a:rPr>
              <a:t>模板文字模板文字...</a:t>
            </a: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1800">
                <a:solidFill>
                  <a:srgbClr val="000000"/>
                </a:solidFill>
                <a:latin charset="-122" panose="020b0503020204020204" pitchFamily="34" typeface="微软雅黑"/>
              </a:rPr>
              <a:t>模板文字模板文字...</a:t>
            </a: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1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3.</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《煤矿安全培训规定》</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27" name="文本占位符 4"/>
            <p:cNvSpPr>
              <a:spLocks noGrp="1"/>
            </p:cNvSpPr>
            <p:nvPr>
              <p:custDataLst>
                <p:tags r:id="rId6"/>
              </p:custDataLst>
            </p:nvPr>
          </p:nvSpPr>
          <p:spPr>
            <a:xfrm>
              <a:off x="5019" y="3528"/>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煤矿特种作业人员须经专门培训并取得《特种作业操作证》上岗</a:t>
              </a:r>
              <a:endParaRPr altLang="en-US" b="1" lang="zh-CN" sz="1800">
                <a:solidFill>
                  <a:srgbClr val="C00000"/>
                </a:solidFill>
                <a:latin charset="-122" panose="020b0503020204020204" pitchFamily="34" typeface="微软雅黑"/>
                <a:ea charset="-122" panose="020b0503020204020204" pitchFamily="34" typeface="微软雅黑"/>
              </a:endParaRPr>
            </a:p>
            <a:p>
              <a:endParaRPr altLang="en-US" b="1" lang="zh-CN" sz="1800">
                <a:solidFill>
                  <a:srgbClr val="C00000"/>
                </a:solidFill>
                <a:latin charset="-122" panose="020b0503020204020204" pitchFamily="34" typeface="微软雅黑"/>
                <a:ea charset="-122" panose="020b0503020204020204" pitchFamily="34" typeface="微软雅黑"/>
              </a:endParaRPr>
            </a:p>
          </p:txBody>
        </p:sp>
        <p:pic>
          <p:nvPicPr>
            <p:cNvPr descr="base\assets\1" id="26" name="图片占位符 11"/>
            <p:cNvPicPr>
              <a:picLocks noChangeAspect="1"/>
            </p:cNvPicPr>
            <p:nvPr>
              <p:custDataLst>
                <p:tags r:id="rId9"/>
              </p:custDataLst>
            </p:nvPr>
          </p:nvPicPr>
          <p:blipFill>
            <a:blip r:embed="rId7">
              <a:extLst>
                <a:ext uri="{96DAC541-7B7A-43D3-8B79-37D633B846F1}">
                  <asvg:svgBlip xmlns:asvg="http://schemas.microsoft.com/office/drawing/2016/SVG/main" r:embed="rId8"/>
                </a:ext>
              </a:extLst>
            </a:blip>
            <a:stretch>
              <a:fillRect/>
            </a:stretch>
          </p:blipFill>
          <p:spPr>
            <a:xfrm>
              <a:off x="1985" y="3308"/>
              <a:ext cx="1920" cy="1920"/>
            </a:xfrm>
            <a:prstGeom prst="rect">
              <a:avLst/>
            </a:prstGeom>
          </p:spPr>
        </p:pic>
      </p:grpSp>
      <p:sp>
        <p:nvSpPr>
          <p:cNvPr id="28" name="文本占位符 5"/>
          <p:cNvSpPr>
            <a:spLocks noGrp="1"/>
          </p:cNvSpPr>
          <p:nvPr>
            <p:custDataLst>
              <p:tags r:id="rId10"/>
            </p:custDataLst>
          </p:nvPr>
        </p:nvSpPr>
        <p:spPr>
          <a:xfrm>
            <a:off x="3187065" y="26466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《煤矿安全培训规定》指出，煤矿特种作业人员（含采煤机司机）必须接受专门培训，经考核合格取得《特种作业操作证》后，方可上岗，新司机需通过</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师带徒</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实操培训。</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0" name="文本占位符 7"/>
            <p:cNvSpPr>
              <a:spLocks noGrp="1"/>
            </p:cNvSpPr>
            <p:nvPr>
              <p:custDataLst>
                <p:tags r:id="rId11"/>
              </p:custDataLst>
            </p:nvPr>
          </p:nvSpPr>
          <p:spPr>
            <a:xfrm>
              <a:off x="5019" y="6688"/>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证书有效期内需定期复审</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pic>
          <p:nvPicPr>
            <p:cNvPr descr="base\assets\2" id="29" name="图片占位符 10"/>
            <p:cNvPicPr>
              <a:picLocks noChangeAspect="1"/>
            </p:cNvPicPr>
            <p:nvPr>
              <p:custDataLst>
                <p:tags r:id="rId14"/>
              </p:custDataLst>
            </p:nvPr>
          </p:nvPicPr>
          <p:blipFill>
            <a:blip r:embed="rId12">
              <a:extLst>
                <a:ext uri="{96DAC541-7B7A-43D3-8B79-37D633B846F1}">
                  <asvg:svgBlip xmlns:asvg="http://schemas.microsoft.com/office/drawing/2016/SVG/main" r:embed="rId13"/>
                </a:ext>
              </a:extLst>
            </a:blip>
            <a:stretch>
              <a:fillRect/>
            </a:stretch>
          </p:blipFill>
          <p:spPr>
            <a:xfrm>
              <a:off x="1985" y="6736"/>
              <a:ext cx="1920" cy="1920"/>
            </a:xfrm>
            <a:prstGeom prst="rect">
              <a:avLst/>
            </a:prstGeom>
          </p:spPr>
        </p:pic>
      </p:grpSp>
      <p:sp>
        <p:nvSpPr>
          <p:cNvPr id="31" name="文本占位符 8"/>
          <p:cNvSpPr>
            <a:spLocks noGrp="1"/>
          </p:cNvSpPr>
          <p:nvPr>
            <p:custDataLst>
              <p:tags r:id="rId15"/>
            </p:custDataLst>
          </p:nvPr>
        </p:nvSpPr>
        <p:spPr>
          <a:xfrm>
            <a:off x="3187065" y="46532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规定明确证书有效期内需定期复审，复审不合格不得继续上岗，采煤机司机需妥善保管操作证，按时参加复审培训，确保证书有效，以保障自身合法上岗。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42" presetSubtype="0">
                                  <p:stCondLst>
                                    <p:cond delay="0"/>
                                  </p:stCondLst>
                                  <p:childTnLst>
                                    <p:set>
                                      <p:cBhvr>
                                        <p:cTn dur="1" fill="hold" id="31">
                                          <p:stCondLst>
                                            <p:cond delay="0"/>
                                          </p:stCondLst>
                                        </p:cTn>
                                        <p:tgtEl>
                                          <p:spTgt spid="32"/>
                                        </p:tgtEl>
                                        <p:attrNameLst>
                                          <p:attrName>style.visibility</p:attrName>
                                        </p:attrNameLst>
                                      </p:cBhvr>
                                      <p:to>
                                        <p:strVal val="visible"/>
                                      </p:to>
                                    </p:set>
                                    <p:animEffect filter="fade" transition="in">
                                      <p:cBhvr>
                                        <p:cTn dur="1000" id="32"/>
                                        <p:tgtEl>
                                          <p:spTgt spid="32"/>
                                        </p:tgtEl>
                                      </p:cBhvr>
                                    </p:animEffect>
                                    <p:anim calcmode="lin" valueType="num">
                                      <p:cBhvr>
                                        <p:cTn dur="1000" fill="hold" id="33"/>
                                        <p:tgtEl>
                                          <p:spTgt spid="32"/>
                                        </p:tgtEl>
                                        <p:attrNameLst>
                                          <p:attrName>ppt_x</p:attrName>
                                        </p:attrNameLst>
                                      </p:cBhvr>
                                      <p:tavLst>
                                        <p:tav tm="0">
                                          <p:val>
                                            <p:strVal val="#ppt_x"/>
                                          </p:val>
                                        </p:tav>
                                        <p:tav tm="100000">
                                          <p:val>
                                            <p:strVal val="#ppt_x"/>
                                          </p:val>
                                        </p:tav>
                                      </p:tavLst>
                                    </p:anim>
                                    <p:anim calcmode="lin" valueType="num">
                                      <p:cBhvr>
                                        <p:cTn dur="1000" fill="hold" id="34"/>
                                        <p:tgtEl>
                                          <p:spTgt spid="32"/>
                                        </p:tgtEl>
                                        <p:attrNameLst>
                                          <p:attrName>ppt_y</p:attrName>
                                        </p:attrNameLst>
                                      </p:cBhvr>
                                      <p:tavLst>
                                        <p:tav tm="0">
                                          <p:val>
                                            <p:strVal val="#ppt_y+.1"/>
                                          </p:val>
                                        </p:tav>
                                        <p:tav tm="100000">
                                          <p:val>
                                            <p:strVal val="#ppt_y"/>
                                          </p:val>
                                        </p:tav>
                                      </p:tavLst>
                                    </p:anim>
                                  </p:childTnLst>
                                </p:cTn>
                              </p:par>
                            </p:childTnLst>
                          </p:cTn>
                        </p:par>
                      </p:childTnLst>
                    </p:cTn>
                  </p:par>
                  <p:par>
                    <p:cTn fill="hold" id="35" nodeType="clickPar">
                      <p:stCondLst>
                        <p:cond delay="indefinite"/>
                        <p:cond delay="0" evt="onBegin">
                          <p:tn val="34"/>
                        </p:cond>
                      </p:stCondLst>
                      <p:childTnLst>
                        <p:par>
                          <p:cTn fill="hold" id="36">
                            <p:stCondLst>
                              <p:cond delay="0"/>
                            </p:stCondLst>
                            <p:childTnLst>
                              <p:par>
                                <p:cTn fill="hold" grpId="0" id="37" nodeType="clickEffect" presetClass="entr" presetID="42" presetSubtype="0">
                                  <p:stCondLst>
                                    <p:cond delay="0"/>
                                  </p:stCondLst>
                                  <p:childTnLst>
                                    <p:set>
                                      <p:cBhvr>
                                        <p:cTn dur="1" fill="hold" id="38">
                                          <p:stCondLst>
                                            <p:cond delay="0"/>
                                          </p:stCondLst>
                                        </p:cTn>
                                        <p:tgtEl>
                                          <p:spTgt spid="28"/>
                                        </p:tgtEl>
                                        <p:attrNameLst>
                                          <p:attrName>style.visibility</p:attrName>
                                        </p:attrNameLst>
                                      </p:cBhvr>
                                      <p:to>
                                        <p:strVal val="visible"/>
                                      </p:to>
                                    </p:set>
                                    <p:animEffect filter="fade" transition="in">
                                      <p:cBhvr>
                                        <p:cTn dur="1000" id="39"/>
                                        <p:tgtEl>
                                          <p:spTgt spid="28"/>
                                        </p:tgtEl>
                                      </p:cBhvr>
                                    </p:animEffect>
                                    <p:anim calcmode="lin" valueType="num">
                                      <p:cBhvr>
                                        <p:cTn dur="1000" fill="hold" id="40"/>
                                        <p:tgtEl>
                                          <p:spTgt spid="28"/>
                                        </p:tgtEl>
                                        <p:attrNameLst>
                                          <p:attrName>ppt_x</p:attrName>
                                        </p:attrNameLst>
                                      </p:cBhvr>
                                      <p:tavLst>
                                        <p:tav tm="0">
                                          <p:val>
                                            <p:strVal val="#ppt_x"/>
                                          </p:val>
                                        </p:tav>
                                        <p:tav tm="100000">
                                          <p:val>
                                            <p:strVal val="#ppt_x"/>
                                          </p:val>
                                        </p:tav>
                                      </p:tavLst>
                                    </p:anim>
                                    <p:anim calcmode="lin" valueType="num">
                                      <p:cBhvr>
                                        <p:cTn dur="1000" fill="hold" id="41"/>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2" nodeType="clickPar">
                      <p:stCondLst>
                        <p:cond delay="indefinite"/>
                        <p:cond delay="0" evt="onBegin">
                          <p:tn val="41"/>
                        </p:cond>
                      </p:stCondLst>
                      <p:childTnLst>
                        <p:par>
                          <p:cTn fill="hold" id="43">
                            <p:stCondLst>
                              <p:cond delay="0"/>
                            </p:stCondLst>
                            <p:childTnLst>
                              <p:par>
                                <p:cTn fill="hold" id="44" nodeType="clickEffect" presetClass="entr" presetID="42" presetSubtype="0">
                                  <p:stCondLst>
                                    <p:cond delay="0"/>
                                  </p:stCondLst>
                                  <p:childTnLst>
                                    <p:set>
                                      <p:cBhvr>
                                        <p:cTn dur="1" fill="hold" id="45">
                                          <p:stCondLst>
                                            <p:cond delay="0"/>
                                          </p:stCondLst>
                                        </p:cTn>
                                        <p:tgtEl>
                                          <p:spTgt spid="35"/>
                                        </p:tgtEl>
                                        <p:attrNameLst>
                                          <p:attrName>style.visibility</p:attrName>
                                        </p:attrNameLst>
                                      </p:cBhvr>
                                      <p:to>
                                        <p:strVal val="visible"/>
                                      </p:to>
                                    </p:set>
                                    <p:animEffect filter="fade" transition="in">
                                      <p:cBhvr>
                                        <p:cTn dur="1000" id="46"/>
                                        <p:tgtEl>
                                          <p:spTgt spid="35"/>
                                        </p:tgtEl>
                                      </p:cBhvr>
                                    </p:animEffect>
                                    <p:anim calcmode="lin" valueType="num">
                                      <p:cBhvr>
                                        <p:cTn dur="1000" fill="hold" id="47"/>
                                        <p:tgtEl>
                                          <p:spTgt spid="35"/>
                                        </p:tgtEl>
                                        <p:attrNameLst>
                                          <p:attrName>ppt_x</p:attrName>
                                        </p:attrNameLst>
                                      </p:cBhvr>
                                      <p:tavLst>
                                        <p:tav tm="0">
                                          <p:val>
                                            <p:strVal val="#ppt_x"/>
                                          </p:val>
                                        </p:tav>
                                        <p:tav tm="100000">
                                          <p:val>
                                            <p:strVal val="#ppt_x"/>
                                          </p:val>
                                        </p:tav>
                                      </p:tavLst>
                                    </p:anim>
                                    <p:anim calcmode="lin" valueType="num">
                                      <p:cBhvr>
                                        <p:cTn dur="1000" fill="hold" id="48"/>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9" nodeType="clickPar">
                      <p:stCondLst>
                        <p:cond delay="indefinite"/>
                        <p:cond delay="0" evt="onBegin">
                          <p:tn val="48"/>
                        </p:cond>
                      </p:stCondLst>
                      <p:childTnLst>
                        <p:par>
                          <p:cTn fill="hold" id="50">
                            <p:stCondLst>
                              <p:cond delay="0"/>
                            </p:stCondLst>
                            <p:childTnLst>
                              <p:par>
                                <p:cTn fill="hold" grpId="0" id="51" nodeType="clickEffect" presetClass="entr" presetID="42" presetSubtype="0">
                                  <p:stCondLst>
                                    <p:cond delay="0"/>
                                  </p:stCondLst>
                                  <p:childTnLst>
                                    <p:set>
                                      <p:cBhvr>
                                        <p:cTn dur="1" fill="hold" id="52">
                                          <p:stCondLst>
                                            <p:cond delay="0"/>
                                          </p:stCondLst>
                                        </p:cTn>
                                        <p:tgtEl>
                                          <p:spTgt spid="31"/>
                                        </p:tgtEl>
                                        <p:attrNameLst>
                                          <p:attrName>style.visibility</p:attrName>
                                        </p:attrNameLst>
                                      </p:cBhvr>
                                      <p:to>
                                        <p:strVal val="visible"/>
                                      </p:to>
                                    </p:set>
                                    <p:animEffect filter="fade" transition="in">
                                      <p:cBhvr>
                                        <p:cTn dur="1000" id="53"/>
                                        <p:tgtEl>
                                          <p:spTgt spid="31"/>
                                        </p:tgtEl>
                                      </p:cBhvr>
                                    </p:animEffect>
                                    <p:anim calcmode="lin" valueType="num">
                                      <p:cBhvr>
                                        <p:cTn dur="1000" fill="hold" id="54"/>
                                        <p:tgtEl>
                                          <p:spTgt spid="31"/>
                                        </p:tgtEl>
                                        <p:attrNameLst>
                                          <p:attrName>ppt_x</p:attrName>
                                        </p:attrNameLst>
                                      </p:cBhvr>
                                      <p:tavLst>
                                        <p:tav tm="0">
                                          <p:val>
                                            <p:strVal val="#ppt_x"/>
                                          </p:val>
                                        </p:tav>
                                        <p:tav tm="100000">
                                          <p:val>
                                            <p:strVal val="#ppt_x"/>
                                          </p:val>
                                        </p:tav>
                                      </p:tavLst>
                                    </p:anim>
                                    <p:anim calcmode="lin" valueType="num">
                                      <p:cBhvr>
                                        <p:cTn dur="1000" fill="hold" id="55"/>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Lst>
  </p:timing>
</p:sld>
</file>

<file path=ppt/slides/slide14.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日常操作</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对标法规</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a:t>
            </a: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descr="c48140ae-2f08-491b-b807-29a534683792" id="11" name="内容占位符 10"/>
            <p:cNvPicPr>
              <a:picLocks noChangeAspect="1"/>
            </p:cNvPicPr>
            <p:nvPr>
              <p:custDataLst>
                <p:tags r:id="rId7"/>
              </p:custDataLst>
            </p:nvPr>
          </p:nvPicPr>
          <p:blipFill>
            <a:blip r:embed="rId6"/>
            <a:srcRect l="77" r="77"/>
            <a:stretch>
              <a:fillRect/>
            </a:stretch>
          </p:blipFill>
          <p:spPr>
            <a:xfrm>
              <a:off x="960" y="2983"/>
              <a:ext cx="17280" cy="4400"/>
            </a:xfrm>
            <a:custGeom>
              <a:avLst>
                <a:gd fmla="val 0" name="connisteX0"/>
                <a:gd fmla="val 7272" name="connsiteY0"/>
                <a:gd fmla="val 1851" name="connisteX1"/>
                <a:gd fmla="val 0" name="connsiteY1"/>
                <a:gd fmla="val 98148" name="connisteX2"/>
                <a:gd fmla="val 0" name="connsiteY2"/>
                <a:gd fmla="val 100000" name="connisteX3"/>
                <a:gd fmla="val 7272" name="connsiteY3"/>
                <a:gd fmla="val 100000" name="connisteX4"/>
                <a:gd fmla="val 92727" name="connsiteY4"/>
                <a:gd fmla="val 98148" name="connisteX5"/>
                <a:gd fmla="val 100000" name="connsiteY5"/>
                <a:gd fmla="val 1851" name="connisteX6"/>
                <a:gd fmla="val 100000" name="connsiteY6"/>
                <a:gd fmla="val 0" name="connisteX7"/>
                <a:gd fmla="val 92727" name="connsiteY7"/>
                <a:gd fmla="val 0" name="connisteX8"/>
                <a:gd fmla="val 7272" name="connsiteY8"/>
              </a:avLst>
              <a:gdLst>
                <a:gd fmla="*/ 0 w 10972800" name="connisteX0-1"/>
                <a:gd fmla="*/ 203200 h 2794000" name="connsiteY0-2"/>
                <a:gd fmla="*/ 203200 w 10972800" name="connisteX1-3"/>
                <a:gd fmla="*/ 0 h 2794000" name="connsiteY1-4"/>
                <a:gd fmla="*/ 10769600 w 10972800" name="connisteX2-5"/>
                <a:gd fmla="*/ 0 h 2794000" name="connsiteY2-6"/>
                <a:gd fmla="*/ 10972800 w 10972800" name="connisteX3-7"/>
                <a:gd fmla="*/ 203200 h 2794000" name="connsiteY3-8"/>
                <a:gd fmla="*/ 10972800 w 10972800" name="connisteX4-9"/>
                <a:gd fmla="*/ 2590800 h 2794000" name="connsiteY4-10"/>
                <a:gd fmla="*/ 10769600 w 10972800" name="connisteX5-11"/>
                <a:gd fmla="*/ 2794000 h 2794000" name="connsiteY5-12"/>
                <a:gd fmla="*/ 203200 w 10972800" name="connisteX6-13"/>
                <a:gd fmla="*/ 2794000 h 2794000" name="connsiteY6-14"/>
                <a:gd fmla="*/ 0 w 10972800" name="connisteX7-15"/>
                <a:gd fmla="*/ 2590800 h 2794000" name="connsiteY7-16"/>
                <a:gd fmla="*/ 0 w 10972800" name="connisteX8-17"/>
                <a:gd fmla="*/ 203200 h 2794000" name="connsiteY8-1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b="b" l="l" r="r" t="t"/>
              <a:pathLst>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8"/>
              </p:custDataLst>
            </p:nvPr>
          </p:nvSpPr>
          <p:spPr>
            <a:xfrm>
              <a:off x="1165" y="2219"/>
              <a:ext cx="163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每次开机前、作业中、停机后，对照《煤矿安全规程》等条款自查操作行为</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8" name="文本框 37"/>
            <p:cNvSpPr txBox="1"/>
            <p:nvPr/>
          </p:nvSpPr>
          <p:spPr>
            <a:xfrm>
              <a:off x="1818" y="6977"/>
              <a:ext cx="3675" cy="3050"/>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每次开机前，需严格对照《煤矿安全规程》等条款，检查周围是否无人员、瓦斯浓度是否正常等；</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9" name="文本框 38"/>
            <p:cNvSpPr txBox="1"/>
            <p:nvPr/>
          </p:nvSpPr>
          <p:spPr>
            <a:xfrm>
              <a:off x="7681" y="7750"/>
              <a:ext cx="3426" cy="1307"/>
            </a:xfrm>
            <a:prstGeom prst="rect">
              <a:avLst/>
            </a:prstGeom>
            <a:noFill/>
          </p:spPr>
          <p:txBody>
            <a:bodyPr anchor="t"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作业中，确认喷雾正常、设备运行无异常；</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0" name="文本框 39"/>
            <p:cNvSpPr txBox="1"/>
            <p:nvPr/>
          </p:nvSpPr>
          <p:spPr>
            <a:xfrm>
              <a:off x="13182" y="7589"/>
              <a:ext cx="3250" cy="921"/>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停机后，切断电源闭锁，避免 “习惯性违规”。</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49"/>
                                        </p:tgtEl>
                                        <p:attrNameLst>
                                          <p:attrName>style.visibility</p:attrName>
                                        </p:attrNameLst>
                                      </p:cBhvr>
                                      <p:to>
                                        <p:strVal val="visible"/>
                                      </p:to>
                                    </p:set>
                                    <p:anim calcmode="lin" valueType="num">
                                      <p:cBhvr additive="base">
                                        <p:cTn dur="500" fill="hold" id="32"/>
                                        <p:tgtEl>
                                          <p:spTgt spid="49"/>
                                        </p:tgtEl>
                                        <p:attrNameLst>
                                          <p:attrName>ppt_x</p:attrName>
                                        </p:attrNameLst>
                                      </p:cBhvr>
                                      <p:tavLst>
                                        <p:tav tm="0">
                                          <p:val>
                                            <p:strVal val="#ppt_x"/>
                                          </p:val>
                                        </p:tav>
                                        <p:tav tm="100000">
                                          <p:val>
                                            <p:strVal val="#ppt_x"/>
                                          </p:val>
                                        </p:tav>
                                      </p:tavLst>
                                    </p:anim>
                                    <p:anim calcmode="lin" valueType="num">
                                      <p:cBhvr additive="base">
                                        <p:cTn dur="500" fill="hold" id="33"/>
                                        <p:tgtEl>
                                          <p:spTgt spid="49"/>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id="36" nodeType="clickEffect" presetClass="entr" presetID="2" presetSubtype="8">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additive="base">
                                        <p:cTn dur="500" fill="hold" id="38"/>
                                        <p:tgtEl>
                                          <p:spTgt spid="42"/>
                                        </p:tgtEl>
                                        <p:attrNameLst>
                                          <p:attrName>ppt_x</p:attrName>
                                        </p:attrNameLst>
                                      </p:cBhvr>
                                      <p:tavLst>
                                        <p:tav tm="0">
                                          <p:val>
                                            <p:strVal val="0-#ppt_w/2"/>
                                          </p:val>
                                        </p:tav>
                                        <p:tav tm="100000">
                                          <p:val>
                                            <p:strVal val="#ppt_x"/>
                                          </p:val>
                                        </p:tav>
                                      </p:tavLst>
                                    </p:anim>
                                    <p:anim calcmode="lin" valueType="num">
                                      <p:cBhvr additive="base">
                                        <p:cTn dur="500" fill="hold" id="39"/>
                                        <p:tgtEl>
                                          <p:spTgt spid="42"/>
                                        </p:tgtEl>
                                        <p:attrNameLst>
                                          <p:attrName>ppt_y</p:attrName>
                                        </p:attrNameLst>
                                      </p:cBhvr>
                                      <p:tavLst>
                                        <p:tav tm="0">
                                          <p:val>
                                            <p:strVal val="#ppt_y"/>
                                          </p:val>
                                        </p:tav>
                                        <p:tav tm="100000">
                                          <p:val>
                                            <p:strVal val="#ppt_y"/>
                                          </p:val>
                                        </p:tav>
                                      </p:tavLst>
                                    </p:anim>
                                  </p:childTnLst>
                                </p:cTn>
                              </p:par>
                            </p:childTnLst>
                          </p:cTn>
                        </p:par>
                      </p:childTnLst>
                    </p:cTn>
                  </p:par>
                  <p:par>
                    <p:cTn fill="hold" id="40" nodeType="clickPar">
                      <p:stCondLst>
                        <p:cond delay="indefinite"/>
                        <p:cond delay="0" evt="onBegin">
                          <p:tn val="39"/>
                        </p:cond>
                      </p:stCondLst>
                      <p:childTnLst>
                        <p:par>
                          <p:cTn fill="hold" id="41">
                            <p:stCondLst>
                              <p:cond delay="0"/>
                            </p:stCondLst>
                            <p:childTnLst>
                              <p:par>
                                <p:cTn fill="hold" id="42" nodeType="clickEffect" presetClass="entr" presetID="2" presetSubtype="4">
                                  <p:stCondLst>
                                    <p:cond delay="0"/>
                                  </p:stCondLst>
                                  <p:childTnLst>
                                    <p:set>
                                      <p:cBhvr>
                                        <p:cTn dur="1" fill="hold" id="43">
                                          <p:stCondLst>
                                            <p:cond delay="0"/>
                                          </p:stCondLst>
                                        </p:cTn>
                                        <p:tgtEl>
                                          <p:spTgt spid="43"/>
                                        </p:tgtEl>
                                        <p:attrNameLst>
                                          <p:attrName>style.visibility</p:attrName>
                                        </p:attrNameLst>
                                      </p:cBhvr>
                                      <p:to>
                                        <p:strVal val="visible"/>
                                      </p:to>
                                    </p:set>
                                    <p:anim calcmode="lin" valueType="num">
                                      <p:cBhvr additive="base">
                                        <p:cTn dur="500" fill="hold" id="44"/>
                                        <p:tgtEl>
                                          <p:spTgt spid="43"/>
                                        </p:tgtEl>
                                        <p:attrNameLst>
                                          <p:attrName>ppt_x</p:attrName>
                                        </p:attrNameLst>
                                      </p:cBhvr>
                                      <p:tavLst>
                                        <p:tav tm="0">
                                          <p:val>
                                            <p:strVal val="#ppt_x"/>
                                          </p:val>
                                        </p:tav>
                                        <p:tav tm="100000">
                                          <p:val>
                                            <p:strVal val="#ppt_x"/>
                                          </p:val>
                                        </p:tav>
                                      </p:tavLst>
                                    </p:anim>
                                    <p:anim calcmode="lin" valueType="num">
                                      <p:cBhvr additive="base">
                                        <p:cTn dur="500" fill="hold" id="45"/>
                                        <p:tgtEl>
                                          <p:spTgt spid="43"/>
                                        </p:tgtEl>
                                        <p:attrNameLst>
                                          <p:attrName>ppt_y</p:attrName>
                                        </p:attrNameLst>
                                      </p:cBhvr>
                                      <p:tavLst>
                                        <p:tav tm="0">
                                          <p:val>
                                            <p:strVal val="1+#ppt_h/2"/>
                                          </p:val>
                                        </p:tav>
                                        <p:tav tm="100000">
                                          <p:val>
                                            <p:strVal val="#ppt_y"/>
                                          </p:val>
                                        </p:tav>
                                      </p:tavLst>
                                    </p:anim>
                                  </p:childTnLst>
                                </p:cTn>
                              </p:par>
                            </p:childTnLst>
                          </p:cTn>
                        </p:par>
                      </p:childTnLst>
                    </p:cTn>
                  </p:par>
                  <p:par>
                    <p:cTn fill="hold" id="46" nodeType="clickPar">
                      <p:stCondLst>
                        <p:cond delay="indefinite"/>
                        <p:cond delay="0" evt="onBegin">
                          <p:tn val="45"/>
                        </p:cond>
                      </p:stCondLst>
                      <p:childTnLst>
                        <p:par>
                          <p:cTn fill="hold" id="47">
                            <p:stCondLst>
                              <p:cond delay="0"/>
                            </p:stCondLst>
                            <p:childTnLst>
                              <p:par>
                                <p:cTn fill="hold" id="48" nodeType="clickEffect" presetClass="entr" presetID="2" presetSubtype="2">
                                  <p:stCondLst>
                                    <p:cond delay="0"/>
                                  </p:stCondLst>
                                  <p:childTnLst>
                                    <p:set>
                                      <p:cBhvr>
                                        <p:cTn dur="1" fill="hold" id="49">
                                          <p:stCondLst>
                                            <p:cond delay="0"/>
                                          </p:stCondLst>
                                        </p:cTn>
                                        <p:tgtEl>
                                          <p:spTgt spid="46"/>
                                        </p:tgtEl>
                                        <p:attrNameLst>
                                          <p:attrName>style.visibility</p:attrName>
                                        </p:attrNameLst>
                                      </p:cBhvr>
                                      <p:to>
                                        <p:strVal val="visible"/>
                                      </p:to>
                                    </p:set>
                                    <p:anim calcmode="lin" valueType="num">
                                      <p:cBhvr additive="base">
                                        <p:cTn dur="500" fill="hold" id="50"/>
                                        <p:tgtEl>
                                          <p:spTgt spid="46"/>
                                        </p:tgtEl>
                                        <p:attrNameLst>
                                          <p:attrName>ppt_x</p:attrName>
                                        </p:attrNameLst>
                                      </p:cBhvr>
                                      <p:tavLst>
                                        <p:tav tm="0">
                                          <p:val>
                                            <p:strVal val="1+#ppt_w/2"/>
                                          </p:val>
                                        </p:tav>
                                        <p:tav tm="100000">
                                          <p:val>
                                            <p:strVal val="#ppt_x"/>
                                          </p:val>
                                        </p:tav>
                                      </p:tavLst>
                                    </p:anim>
                                    <p:anim calcmode="lin" valueType="num">
                                      <p:cBhvr additive="base">
                                        <p:cTn dur="500" fill="hold" id="51"/>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Lst>
  </p:timing>
</p:sld>
</file>

<file path=ppt/slides/slide15.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16.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r>
              <a:rPr sz="4600">
                <a:solidFill>
                  <a:srgbClr val="DC143C"/>
                </a:solidFill>
              </a:rPr>
              <a:t>安全防护措施</a:t>
            </a: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1" name="矩形 10"/>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预防为主”：提前排查规避风险</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通过提前检查、规范操作，从源头减少事故发生</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要从源头上减少事故的发生，就需要提前进行检查和规范操作。对于采煤机司机来说，开机前必须完成“设备检查”，如电缆、截齿、喷雾装置等，以及“环境检查”，如瓦斯浓度、煤壁稳定性等。</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《煤矿安全规程》对“事前预防”的明确要求</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《煤矿安全规程》明确要求采煤机司机做好“事前预防”。司机开机前要进行设备和环境检查，避免因检查不到位引发设备损坏或人身伤害，这是保障安全生产的重要环节。</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17.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descr="赵周妍-背景" id="3" name="图片 2"/>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transition/>
  <p:timing/>
</p:sld>
</file>

<file path=ppt/slides/slide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descr="章节页背景" id="9" name="图片 8"/>
          <p:cNvPicPr>
            <a:picLocks noChangeAspect="1"/>
          </p:cNvPicPr>
          <p:nvPr/>
        </p:nvPicPr>
        <p:blipFill>
          <a:blip r:embed="rId2"/>
          <a:stretch>
            <a:fillRect/>
          </a:stretch>
        </p:blipFill>
        <p:spPr>
          <a:xfrm>
            <a:off x="0" y="635"/>
            <a:ext cx="12192000" cy="6858000"/>
          </a:xfrm>
          <a:prstGeom prst="rect">
            <a:avLst/>
          </a:prstGeom>
        </p:spPr>
      </p:pic>
      <p:pic>
        <p:nvPicPr>
          <p:cNvPr descr="E:/样片/煤矿开采岗位操作技能/片头素材/白框.png白框" id="8" name="图片 7"/>
          <p:cNvPicPr>
            <a:picLocks noChangeAspect="1"/>
          </p:cNvPicPr>
          <p:nvPr/>
        </p:nvPicPr>
        <p:blipFill>
          <a:blip r:embed="rId3"/>
          <a:srcRect b="25938" t="23391"/>
          <a:stretch>
            <a:fillRect/>
          </a:stretch>
        </p:blipFill>
        <p:spPr>
          <a:xfrm>
            <a:off x="0" y="1509395"/>
            <a:ext cx="12192000" cy="3475355"/>
          </a:xfrm>
          <a:prstGeom prst="rect">
            <a:avLst/>
          </a:prstGeom>
        </p:spPr>
      </p:pic>
      <p:sp>
        <p:nvSpPr>
          <p:cNvPr id="6" name="矩形 5"/>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typeface="Calibri"/>
              <a:ea charset="-122" panose="020b0503020204020204" pitchFamily="34" typeface="微软雅黑"/>
              <a:cs typeface="+mn-cs"/>
            </a:endParaRPr>
          </a:p>
        </p:txBody>
      </p:sp>
      <p:sp>
        <p:nvSpPr>
          <p:cNvPr id="4" name="文本框 3"/>
          <p:cNvSpPr txBox="1"/>
          <p:nvPr/>
        </p:nvSpPr>
        <p:spPr>
          <a:xfrm>
            <a:off x="2418080" y="1946275"/>
            <a:ext cx="7355205" cy="9220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0" baseline="0" cap="none" i="0" kern="1200" kumimoji="0" lang="zh-CN" noProof="0" normalizeH="0" spc="0" strike="noStrike" sz="5400" u="none">
                <a:ln>
                  <a:noFill/>
                </a:ln>
                <a:solidFill>
                  <a:srgbClr val="3F48CC"/>
                </a:solidFill>
                <a:effectLst/>
                <a:uLnTx/>
                <a:uFillTx/>
                <a:latin charset="-122" panose="02010600030101010101" typeface="庞门正道标题体"/>
                <a:ea charset="-122" panose="02010600030101010101" typeface="庞门正道标题体"/>
                <a:cs typeface="+mn-cs"/>
              </a:rPr>
              <a:t>煤矿开采岗位操作技能</a:t>
            </a:r>
            <a:endParaRPr altLang="en-US" b="0" baseline="0" cap="none" i="0" kern="1200" kumimoji="0" lang="zh-CN" noProof="0" normalizeH="0" spc="0" strike="noStrike" sz="5400" u="none">
              <a:ln>
                <a:noFill/>
              </a:ln>
              <a:solidFill>
                <a:srgbClr val="3F48CC"/>
              </a:solidFill>
              <a:effectLst/>
              <a:uLnTx/>
              <a:uFillTx/>
              <a:latin charset="-122" panose="02010600030101010101" typeface="庞门正道标题体"/>
              <a:ea charset="-122" panose="02010600030101010101" typeface="庞门正道标题体"/>
              <a:cs typeface="+mn-cs"/>
            </a:endParaRPr>
          </a:p>
        </p:txBody>
      </p:sp>
      <p:pic>
        <p:nvPicPr>
          <p:cNvPr descr="E:/样片/煤矿开采岗位操作技能/片头素材/分隔线.png分隔线" id="5" name="图片 4"/>
          <p:cNvPicPr>
            <a:picLocks noChangeAspect="1"/>
          </p:cNvPicPr>
          <p:nvPr/>
        </p:nvPicPr>
        <p:blipFill>
          <a:blip r:embed="rId4"/>
          <a:srcRect b="41791" t="41791"/>
          <a:stretch>
            <a:fillRect/>
          </a:stretch>
        </p:blipFill>
        <p:spPr>
          <a:xfrm>
            <a:off x="1554480" y="2886075"/>
            <a:ext cx="9251315" cy="854710"/>
          </a:xfrm>
          <a:prstGeom prst="rect">
            <a:avLst/>
          </a:prstGeom>
        </p:spPr>
      </p:pic>
      <p:sp>
        <p:nvSpPr>
          <p:cNvPr id="7" name="文本框 6"/>
          <p:cNvSpPr txBox="1"/>
          <p:nvPr/>
        </p:nvSpPr>
        <p:spPr>
          <a:xfrm>
            <a:off x="2418080" y="3804920"/>
            <a:ext cx="7355205" cy="55308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0" baseline="0" cap="none" i="0" kern="1200" kumimoji="0" lang="zh-CN" noProof="0" normalizeH="0" spc="0" strike="noStrike" sz="3000" u="none">
                <a:ln>
                  <a:noFill/>
                </a:ln>
                <a:solidFill>
                  <a:srgbClr val="3F48CC"/>
                </a:solidFill>
                <a:effectLst/>
                <a:uLnTx/>
                <a:uFillTx/>
                <a:latin charset="-122" panose="020b0500000000000000" typeface="思源黑体 Regular"/>
                <a:ea charset="-122" panose="020b0500000000000000" typeface="思源黑体 Regular"/>
                <a:cs typeface="+mn-cs"/>
              </a:rPr>
              <a:t>主讲老师：赵周妍</a:t>
            </a:r>
            <a:endParaRPr altLang="en-US" b="0" baseline="0" cap="none" i="0" kern="1200" kumimoji="0" lang="zh-CN" noProof="0" normalizeH="0" spc="0" strike="noStrike" sz="3000" u="none">
              <a:ln>
                <a:noFill/>
              </a:ln>
              <a:solidFill>
                <a:srgbClr val="3F48CC"/>
              </a:solidFill>
              <a:effectLst/>
              <a:uLnTx/>
              <a:uFillTx/>
              <a:latin charset="-122" panose="020b0500000000000000" typeface="思源黑体 Regular"/>
              <a:ea charset="-122" panose="020b0500000000000000" typeface="思源黑体 Regular"/>
              <a:cs typeface="+mn-cs"/>
            </a:endParaRPr>
          </a:p>
        </p:txBody>
      </p:sp>
    </p:spTree>
  </p:cSld>
  <p:clrMapOvr>
    <a:masterClrMapping/>
  </p:clrMapOvr>
  <p:transition/>
  <p:timing/>
</p:sld>
</file>

<file path=ppt/slides/slide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37" name="矩形 36"/>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pic>
        <p:nvPicPr>
          <p:cNvPr descr="赵周妍-背景" id="3" name="图片 2"/>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transition/>
  <p:timing/>
</p:sld>
</file>

<file path=ppt/slides/slide4.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36" name="矩形 35"/>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 name="文本框 3"/>
          <p:cNvSpPr txBox="1"/>
          <p:nvPr/>
        </p:nvSpPr>
        <p:spPr>
          <a:xfrm>
            <a:off x="837998" y="1777585"/>
            <a:ext cx="4969510" cy="175323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altLang="en-US" lang="zh-CN" sz="5400">
                <a:solidFill>
                  <a:srgbClr val="3F48CC"/>
                </a:solidFill>
                <a:latin charset="-122" panose="02010600030101010101" typeface="庞门正道标题体"/>
                <a:ea charset="-122" panose="02010600030101010101" typeface="庞门正道标题体"/>
              </a:rPr>
              <a:t>安全生产方针与法律法规</a:t>
            </a:r>
            <a:endParaRPr altLang="en-US" lang="zh-CN" sz="5400">
              <a:solidFill>
                <a:srgbClr val="3F48CC"/>
              </a:solidFill>
              <a:latin charset="-122" panose="02010600030101010101" typeface="庞门正道标题体"/>
              <a:ea charset="-122" panose="02010600030101010101" typeface="庞门正道标题体"/>
            </a:endParaRPr>
          </a:p>
        </p:txBody>
      </p:sp>
      <p:pic>
        <p:nvPicPr>
          <p:cNvPr descr="法槌" id="5" name="图形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5553" y="3799114"/>
            <a:ext cx="914400" cy="9144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p:cTn dur="500" fill="hold" id="7"/>
                                        <p:tgtEl>
                                          <p:spTgt spid="4"/>
                                        </p:tgtEl>
                                        <p:attrNameLst>
                                          <p:attrName>ppt_w</p:attrName>
                                        </p:attrNameLst>
                                      </p:cBhvr>
                                      <p:tavLst>
                                        <p:tav tm="0">
                                          <p:val>
                                            <p:fltVal val="0"/>
                                          </p:val>
                                        </p:tav>
                                        <p:tav tm="100000">
                                          <p:val>
                                            <p:strVal val="#ppt_w"/>
                                          </p:val>
                                        </p:tav>
                                      </p:tavLst>
                                    </p:anim>
                                    <p:anim calcmode="lin" valueType="num">
                                      <p:cBhvr>
                                        <p:cTn dur="500" fill="hold" id="8"/>
                                        <p:tgtEl>
                                          <p:spTgt spid="4"/>
                                        </p:tgtEl>
                                        <p:attrNameLst>
                                          <p:attrName>ppt_h</p:attrName>
                                        </p:attrNameLst>
                                      </p:cBhvr>
                                      <p:tavLst>
                                        <p:tav tm="0">
                                          <p:val>
                                            <p:fltVal val="0"/>
                                          </p:val>
                                        </p:tav>
                                        <p:tav tm="100000">
                                          <p:val>
                                            <p:strVal val="#ppt_h"/>
                                          </p:val>
                                        </p:tav>
                                      </p:tavLst>
                                    </p:anim>
                                    <p:animEffect filter="fade" transition="in">
                                      <p:cBhvr>
                                        <p:cTn dur="500" id="9"/>
                                        <p:tgtEl>
                                          <p:spTgt spid="4"/>
                                        </p:tgtEl>
                                      </p:cBhvr>
                                    </p:animEffect>
                                  </p:childTnLst>
                                </p:cTn>
                              </p:par>
                              <p:par>
                                <p:cTn fill="hold" id="10" nodeType="withEffect" presetClass="entr" presetID="53" presetSubtype="16">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p:cTn dur="500" fill="hold" id="12"/>
                                        <p:tgtEl>
                                          <p:spTgt spid="5"/>
                                        </p:tgtEl>
                                        <p:attrNameLst>
                                          <p:attrName>ppt_w</p:attrName>
                                        </p:attrNameLst>
                                      </p:cBhvr>
                                      <p:tavLst>
                                        <p:tav tm="0">
                                          <p:val>
                                            <p:fltVal val="0"/>
                                          </p:val>
                                        </p:tav>
                                        <p:tav tm="100000">
                                          <p:val>
                                            <p:strVal val="#ppt_w"/>
                                          </p:val>
                                        </p:tav>
                                      </p:tavLst>
                                    </p:anim>
                                    <p:anim calcmode="lin" valueType="num">
                                      <p:cBhvr>
                                        <p:cTn dur="500" fill="hold" id="13"/>
                                        <p:tgtEl>
                                          <p:spTgt spid="5"/>
                                        </p:tgtEl>
                                        <p:attrNameLst>
                                          <p:attrName>ppt_h</p:attrName>
                                        </p:attrNameLst>
                                      </p:cBhvr>
                                      <p:tavLst>
                                        <p:tav tm="0">
                                          <p:val>
                                            <p:fltVal val="0"/>
                                          </p:val>
                                        </p:tav>
                                        <p:tav tm="100000">
                                          <p:val>
                                            <p:strVal val="#ppt_h"/>
                                          </p:val>
                                        </p:tav>
                                      </p:tavLst>
                                    </p:anim>
                                    <p:animEffect filter="fade" transition="in">
                                      <p:cBhvr>
                                        <p:cTn dur="500" id="1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Lst>
  </p:timing>
</p:sld>
</file>

<file path=ppt/slides/slide5.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7924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4600">
                <a:solidFill>
                  <a:srgbClr val="DC143C"/>
                </a:solidFill>
              </a:rPr>
              <a:t>安全生产培训</a:t>
            </a: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331720" cy="321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《煤矿安全规程》</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6"/>
            </p:custDataLst>
          </p:nvPr>
        </p:nvSpPr>
        <p:spPr>
          <a:xfrm>
            <a:off x="3448050" y="19431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《煤矿安全规程》规定，电动机、开关附近</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20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米内风流中瓦斯浓度达到</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1.5%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时，必须停止运转、切断电源、撤出人员，对应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条，采煤机司机要严格执行。</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7"/>
            </p:custDataLst>
          </p:nvPr>
        </p:nvSpPr>
        <p:spPr>
          <a:xfrm>
            <a:off x="3448050" y="37592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规程要求采煤机截煤时必须开启喷雾装置，无水或喷雾损坏时停机，对应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6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条，司机需将此条款融入日常操作，作业中确认喷雾正常。</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8"/>
            </p:custDataLst>
          </p:nvPr>
        </p:nvSpPr>
        <p:spPr>
          <a:xfrm>
            <a:off x="3448050" y="53975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当采煤机停止工作或检修时，必须切断电源、打开隔离开关，对应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7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条，司机要在日常操作中严格遵守，严禁违反规程操作。</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9"/>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采煤机截煤时喷雾装置的使用要求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10"/>
              </p:custDataLst>
            </p:nvPr>
          </p:nvSpPr>
          <p:spPr>
            <a:xfrm>
              <a:off x="880" y="786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采煤机停止工作或检修时的电源操作要求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11"/>
                </p:custDataLst>
              </p:nvPr>
            </p:nvSpPr>
            <p:spPr>
              <a:xfrm>
                <a:off x="880" y="2420"/>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电动机、开关附近</a:t>
                </a:r>
                <a:r>
                  <a:rPr altLang="zh-CN" b="1" lang="en-US" sz="1800">
                    <a:solidFill>
                      <a:srgbClr val="C00000"/>
                    </a:solidFill>
                    <a:latin charset="-122" panose="020b0503020204020204" pitchFamily="34" typeface="微软雅黑"/>
                    <a:ea charset="-122" panose="020b0503020204020204" pitchFamily="34" typeface="微软雅黑"/>
                  </a:rPr>
                  <a:t> 20 </a:t>
                </a:r>
                <a:r>
                  <a:rPr altLang="en-US" b="1" lang="zh-CN" sz="1800">
                    <a:solidFill>
                      <a:srgbClr val="C00000"/>
                    </a:solidFill>
                    <a:latin charset="-122" panose="020b0503020204020204" pitchFamily="34" typeface="微软雅黑"/>
                    <a:ea charset="-122" panose="020b0503020204020204" pitchFamily="34" typeface="微软雅黑"/>
                  </a:rPr>
                  <a:t>米内风流中瓦斯浓度达到</a:t>
                </a:r>
                <a:r>
                  <a:rPr altLang="zh-CN" b="1" lang="en-US" sz="1800">
                    <a:solidFill>
                      <a:srgbClr val="C00000"/>
                    </a:solidFill>
                    <a:latin charset="-122" panose="020b0503020204020204" pitchFamily="34" typeface="微软雅黑"/>
                    <a:ea charset="-122" panose="020b0503020204020204" pitchFamily="34" typeface="微软雅黑"/>
                  </a:rPr>
                  <a:t> 1.5% </a:t>
                </a:r>
                <a:r>
                  <a:rPr altLang="en-US" b="1" lang="zh-CN" sz="1800">
                    <a:solidFill>
                      <a:srgbClr val="C00000"/>
                    </a:solidFill>
                    <a:latin charset="-122" panose="020b0503020204020204" pitchFamily="34" typeface="微软雅黑"/>
                    <a:ea charset="-122" panose="020b0503020204020204" pitchFamily="34" typeface="微软雅黑"/>
                  </a:rPr>
                  <a:t>时的操作要求</a:t>
                </a:r>
                <a:endParaRPr altLang="en-US" b="1" lang="zh-CN" sz="18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43d17eb31fcf08bba65d56b8c6d41df2" id="17" name="内容占位符 16"/>
            <p:cNvPicPr>
              <a:picLocks noChangeAspect="1"/>
            </p:cNvPicPr>
            <p:nvPr>
              <p:custDataLst>
                <p:tags r:id="rId13"/>
              </p:custDataLst>
            </p:nvPr>
          </p:nvPicPr>
          <p:blipFill>
            <a:blip r:embed="rId12"/>
            <a:srcRect l="10578" r="10578"/>
            <a:stretch>
              <a:fillRect/>
            </a:stretch>
          </p:blipFill>
          <p:spPr>
            <a:xfrm>
              <a:off x="0" y="1800"/>
              <a:ext cx="4700" cy="9000"/>
            </a:xfrm>
            <a:custGeom>
              <a:avLst>
                <a:gd fmla="val 0" name="connisteX0"/>
                <a:gd fmla="val 0" name="connsiteY0"/>
                <a:gd fmla="val 100000" name="connisteX1"/>
                <a:gd fmla="val 0" name="connsiteY1"/>
                <a:gd fmla="val 100000" name="connisteX2"/>
                <a:gd fmla="val 100000" name="connsiteY2"/>
                <a:gd fmla="val 0" name="connisteX3"/>
                <a:gd fmla="val 100000" name="connsiteY3"/>
                <a:gd fmla="val 0" name="connisteX4"/>
                <a:gd fmla="val 0" name="connsiteY4"/>
              </a:avLst>
              <a:gdLst>
                <a:gd fmla="*/ 0 w 3581400" name="connisteX0-1"/>
                <a:gd fmla="*/ 0 h 6858000" name="connsiteY0-2"/>
                <a:gd fmla="*/ 3581400 w 3581400" name="connisteX1-3"/>
                <a:gd fmla="*/ 0 h 6858000" name="connsiteY1-4"/>
                <a:gd fmla="*/ 3581400 w 3581400" name="connisteX2-5"/>
                <a:gd fmla="*/ 6858000 h 6858000" name="connsiteY2-6"/>
                <a:gd fmla="*/ 0 w 3581400" name="connisteX3-7"/>
                <a:gd fmla="*/ 6858000 h 6858000" name="connsiteY3-8"/>
                <a:gd fmla="*/ 0 w 3581400" name="connisteX4-9"/>
                <a:gd fmla="*/ 0 h 6858000" name="connsiteY4-10"/>
              </a:gd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b="b" l="l" r="r" t="t"/>
              <a:pathLst>
                <a:path h="6858000" w="3581400">
                  <a:moveTo>
                    <a:pt x="0" y="0"/>
                  </a:moveTo>
                  <a:lnTo>
                    <a:pt x="3581400" y="0"/>
                  </a:lnTo>
                  <a:lnTo>
                    <a:pt x="3581400" y="6858000"/>
                  </a:lnTo>
                  <a:lnTo>
                    <a:pt x="0" y="6858000"/>
                  </a:lnTo>
                  <a:lnTo>
                    <a:pt x="0" y="0"/>
                  </a:lnTo>
                  <a:close/>
                </a:path>
                <a:path h="6858000" w="35814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3"/>
                                        </p:tgtEl>
                                        <p:attrNameLst>
                                          <p:attrName>style.visibility</p:attrName>
                                        </p:attrNameLst>
                                      </p:cBhvr>
                                      <p:to>
                                        <p:strVal val="visible"/>
                                      </p:to>
                                    </p:set>
                                    <p:anim calcmode="lin" valueType="num">
                                      <p:cBhvr additive="base">
                                        <p:cTn dur="500" fill="hold" id="32"/>
                                        <p:tgtEl>
                                          <p:spTgt spid="3"/>
                                        </p:tgtEl>
                                        <p:attrNameLst>
                                          <p:attrName>ppt_x</p:attrName>
                                        </p:attrNameLst>
                                      </p:cBhvr>
                                      <p:tavLst>
                                        <p:tav tm="0">
                                          <p:val>
                                            <p:strVal val="#ppt_x"/>
                                          </p:val>
                                        </p:tav>
                                        <p:tav tm="100000">
                                          <p:val>
                                            <p:strVal val="#ppt_x"/>
                                          </p:val>
                                        </p:tav>
                                      </p:tavLst>
                                    </p:anim>
                                    <p:anim calcmode="lin" valueType="num">
                                      <p:cBhvr additive="base">
                                        <p:cTn dur="500" fill="hold" id="3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6.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7.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r>
              <a:rPr sz="4600">
                <a:solidFill>
                  <a:srgbClr val="DC143C"/>
                </a:solidFill>
              </a:rPr>
              <a:t>安全生产的重要性</a:t>
            </a: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1" name="矩形 10"/>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预防为主”：提前排查规避风险</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通过提前检查、规范操作，从源头减少事故发生</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要从源头上减少事故的发生，就需要提前进行检查和规范操作。对于采煤机司机来说，开机前必须完成“设备检查”，如电缆、截齿、喷雾装置等，以及“环境检查”，如瓦斯浓度、煤壁稳定性等。</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《煤矿安全规程》对“事前预防”的明确要求</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《煤矿安全规程》明确要求采煤机司机做好“事前预防”。司机开机前要进行设备和环境检查，避免因检查不到位引发设备损坏或人身伤害，这是保障安全生产的重要环节。</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8.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7924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4600">
                <a:solidFill>
                  <a:srgbClr val="DC143C"/>
                </a:solidFill>
              </a:rPr>
              <a:t>常见安全隐患</a:t>
            </a:r>
          </a:p>
        </p:txBody>
      </p:sp>
      <p:grpSp>
        <p:nvGrpSpPr>
          <p:cNvPr id="11" name="组合 10"/>
          <p:cNvGrpSpPr/>
          <p:nvPr/>
        </p:nvGrpSpPr>
        <p:grpSpPr>
          <a:xfrm>
            <a:off x="852170" y="3907138"/>
            <a:ext cx="10917648" cy="1377418"/>
            <a:chOff x="1055370" y="4046838"/>
            <a:chExt cx="10917648" cy="1377418"/>
          </a:xfrm>
        </p:grpSpPr>
        <p:pic>
          <p:nvPicPr>
            <p:cNvPr descr="4cb9a045-eb2b-47fe-b4f2-d1d7a03c1b67" id="6" name="图片占位符 16"/>
            <p:cNvPicPr>
              <a:picLocks noChangeAspect="1"/>
            </p:cNvPicPr>
            <p:nvPr>
              <p:custDataLst>
                <p:tags r:id="rId4"/>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5"/>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lang="zh-CN" sz="2000">
                  <a:solidFill>
                    <a:srgbClr val="691D1B"/>
                  </a:solidFill>
                  <a:latin charset="-122" panose="02010600030101010101" typeface="庞门正道标题体"/>
                  <a:ea charset="-122" panose="02010600030101010101" typeface="庞门正道标题体"/>
                </a:rPr>
                <a:t>对应岗位操作中的“紧急停机情形”</a:t>
              </a:r>
              <a:endParaRPr altLang="en-US" lang="zh-CN" sz="2000">
                <a:solidFill>
                  <a:srgbClr val="691D1B"/>
                </a:solidFill>
                <a:latin charset="-122" panose="02010600030101010101" typeface="庞门正道标题体"/>
                <a:ea charset="-122" panose="02010600030101010101" typeface="庞门正道标题体"/>
              </a:endParaRPr>
            </a:p>
          </p:txBody>
        </p:sp>
      </p:grpSp>
      <p:pic>
        <p:nvPicPr>
          <p:cNvPr id="9" name="图片 8"/>
          <p:cNvPicPr>
            <a:picLocks noChangeAspect="1"/>
          </p:cNvPicPr>
          <p:nvPr/>
        </p:nvPicPr>
        <p:blipFill>
          <a:blip r:embed="rId6">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568" y="647699"/>
            <a:ext cx="3691014" cy="5835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《中华人民共和国安全生产法》</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9"/>
            </p:custDataLst>
          </p:nvPr>
        </p:nvSpPr>
        <p:spPr>
          <a:xfrm>
            <a:off x="558800" y="19431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《中华人民共和国安全生产法》规定，从业人员必须经专门安全培训，取得相应资格方可上岗。对应采煤机司机 “上岗条件” 中 “培训考试合格、持证上岗”，司机需主动参加矿内安全培训，不无证上岗。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10"/>
            </p:custDataLst>
          </p:nvPr>
        </p:nvSpPr>
        <p:spPr>
          <a:xfrm>
            <a:off x="558800" y="3759200"/>
            <a:ext cx="8146415"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此法律明确从业人员有权拒绝违章指挥、强令冒险作业，如采煤机司机可拒绝 “强行截割硬岩”“带载启动” 等违规指令，发现管理人员强令违规操作时，有权拒绝并上报。</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11"/>
            </p:custDataLst>
          </p:nvPr>
        </p:nvSpPr>
        <p:spPr>
          <a:xfrm>
            <a:off x="558800" y="53975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生产经营单位需为从业人员提供符合标准的劳动防护用品，像防尘口罩、安全帽等，以保障采煤机司机在喷雾降尘不足时的健康，确保其在工作环境中的安全。</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406400" y="1536700"/>
            <a:ext cx="6324600" cy="457200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2"/>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从业人员有权拒绝违章指挥、强令冒险作业</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3"/>
              </p:custDataLst>
            </p:nvPr>
          </p:nvSpPr>
          <p:spPr>
            <a:xfrm>
              <a:off x="880" y="7860"/>
              <a:ext cx="9720" cy="640"/>
            </a:xfrm>
            <a:prstGeom prst="rect">
              <a:avLst/>
            </a:prstGeom>
            <a:noFill/>
          </p:spPr>
          <p:txBody>
            <a:bodyPr anchor="t" bIns="0" lIns="0" rIns="0" rtlCol="0" tIns="0" vert="horz">
              <a:normAutofit fontScale="90000"/>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生产经营单位需为从业人员提供符合标准的劳动防护用品</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a:off x="642" y="2420"/>
              <a:ext cx="9958" cy="2022"/>
              <a:chOff x="642" y="2420"/>
              <a:chExt cx="9958" cy="2022"/>
            </a:xfrm>
          </p:grpSpPr>
          <p:sp>
            <p:nvSpPr>
              <p:cNvPr id="27" name="文本占位符 4"/>
              <p:cNvSpPr>
                <a:spLocks noGrp="1"/>
              </p:cNvSpPr>
              <p:nvPr>
                <p:custDataLst>
                  <p:tags r:id="rId14"/>
                </p:custDataLst>
              </p:nvPr>
            </p:nvSpPr>
            <p:spPr>
              <a:xfrm>
                <a:off x="880" y="242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2000">
                    <a:solidFill>
                      <a:srgbClr val="C00000"/>
                    </a:solidFill>
                    <a:latin charset="-122" panose="020b0503020204020204" pitchFamily="34" typeface="微软雅黑"/>
                    <a:ea charset="-122" panose="020b0503020204020204" pitchFamily="34" typeface="微软雅黑"/>
                  </a:rPr>
                  <a:t>从业人员须经专门安全培训并取得相应资格上岗</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downloaded-image" id="51" name="图片 50"/>
            <p:cNvPicPr>
              <a:picLocks noChangeAspect="1"/>
            </p:cNvPicPr>
            <p:nvPr/>
          </p:nvPicPr>
          <p:blipFill>
            <a:blip r:embed="rId15"/>
            <a:stretch>
              <a:fillRect/>
            </a:stretch>
          </p:blipFill>
          <p:spPr>
            <a:xfrm>
              <a:off x="14279" y="2784"/>
              <a:ext cx="4632" cy="6817"/>
            </a:xfrm>
            <a:prstGeom prst="rect">
              <a:avLst/>
            </a:prstGeom>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52"/>
                                        </p:tgtEl>
                                        <p:attrNameLst>
                                          <p:attrName>style.visibility</p:attrName>
                                        </p:attrNameLst>
                                      </p:cBhvr>
                                      <p:to>
                                        <p:strVal val="visible"/>
                                      </p:to>
                                    </p:set>
                                    <p:anim calcmode="lin" valueType="num">
                                      <p:cBhvr additive="base">
                                        <p:cTn dur="500" fill="hold" id="32"/>
                                        <p:tgtEl>
                                          <p:spTgt spid="52"/>
                                        </p:tgtEl>
                                        <p:attrNameLst>
                                          <p:attrName>ppt_x</p:attrName>
                                        </p:attrNameLst>
                                      </p:cBhvr>
                                      <p:tavLst>
                                        <p:tav tm="0">
                                          <p:val>
                                            <p:strVal val="#ppt_x"/>
                                          </p:val>
                                        </p:tav>
                                        <p:tav tm="100000">
                                          <p:val>
                                            <p:strVal val="#ppt_x"/>
                                          </p:val>
                                        </p:tav>
                                      </p:tavLst>
                                    </p:anim>
                                    <p:anim calcmode="lin" valueType="num">
                                      <p:cBhvr additive="base">
                                        <p:cTn dur="500" fill="hold" id="33"/>
                                        <p:tgtEl>
                                          <p:spTgt spid="52"/>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9.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7924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4600">
                <a:solidFill>
                  <a:srgbClr val="DC143C"/>
                </a:solidFill>
              </a:rPr>
              <a:t>安全防护三要素</a:t>
            </a: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11137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tags/tag1.xml><?xml version="1.0" encoding="utf-8"?>
<p:tagLst xmlns:p="http://schemas.openxmlformats.org/presentationml/2006/main">
  <p:tag name="KSO_WM_DIAGRAM_GROUP_CODE" val="1"/>
  <p:tag name="KSO_WM_FIGMA_FLAG" val="#fgm#"/>
  <p:tag name="KSO_WM_UNIT_PRESET_TEXT" val="单击此处添加项正文"/>
</p:tagLst>
</file>

<file path=ppt/tags/tag1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1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4.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5.xml><?xml version="1.0" encoding="utf-8"?>
<p:tagLst xmlns:p="http://schemas.openxmlformats.org/presentationml/2006/main">
  <p:tag name="KSO_WM_DIAGRAM_GROUP_CODE" val="1"/>
  <p:tag name="KSO_WM_FIGMA_FLAG" val="#fgm#"/>
  <p:tag name="KSO_WM_UNIT_PRESET_TEXT" val="单击此处添加项正文"/>
</p:tagLst>
</file>

<file path=ppt/tags/tag16.xml><?xml version="1.0" encoding="utf-8"?>
<p:tagLst xmlns:p="http://schemas.openxmlformats.org/presentationml/2006/main">
  <p:tag name="KSO_WM_DIAGRAM_GROUP_CODE" val="1"/>
  <p:tag name="KSO_WM_FIGMA_FLAG" val="#fgm#"/>
  <p:tag name="KSO_WM_UNIT_PRESET_TEXT" val="单击此处添加项正文"/>
</p:tagLst>
</file>

<file path=ppt/tags/tag17.xml><?xml version="1.0" encoding="utf-8"?>
<p:tagLst xmlns:p="http://schemas.openxmlformats.org/presentationml/2006/main">
  <p:tag name="KSO_WM_DIAGRAM_GROUP_CODE" val="1"/>
  <p:tag name="KSO_WM_FIGMA_FLAG" val="#fgm#"/>
  <p:tag name="KSO_WM_UNIT_PRESET_TEXT" val="单击此处添加项正文"/>
</p:tagLst>
</file>

<file path=ppt/tags/tag1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9.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2.xml><?xml version="1.0" encoding="utf-8"?>
<p:tagLst xmlns:p="http://schemas.openxmlformats.org/presentationml/2006/main">
  <p:tag name="KSO_WM_DIAGRAM_GROUP_CODE" val="1"/>
  <p:tag name="KSO_WM_FIGMA_FLAG" val="#fgm#"/>
  <p:tag name="KSO_WM_UNIT_PRESET_TEXT" val="单击此处添加项正文"/>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22.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2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2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xml><?xml version="1.0" encoding="utf-8"?>
<p:tagLst xmlns:p="http://schemas.openxmlformats.org/presentationml/2006/main">
  <p:tag name="KSO_WM_DIAGRAM_GROUP_CODE" val="1"/>
  <p:tag name="KSO_WM_FIGMA_FLAG" val="#fgm#"/>
  <p:tag name="KSO_WM_UNIT_PRESET_TEXT" val="单击此处添加项正文"/>
</p:tagLst>
</file>

<file path=ppt/tags/tag3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34.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7.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9.xml><?xml version="1.0" encoding="utf-8"?>
<p:tagLst xmlns:p="http://schemas.openxmlformats.org/presentationml/2006/main">
  <p:tag name="$PH_EXT" val="1"/>
  <p:tag name="KSO_WM_BEAUTIFY_FLAG" val="#fgm#"/>
  <p:tag name="KSO_WM_DIAGRAM_GROUP_CODE" val="1"/>
  <p:tag name="KSO_WM_FIGMA_DECORATION_INDEX" val="1"/>
  <p:tag name="KSO_WM_FIGMA_FLAG" val="#fgm#"/>
  <p:tag name="KSO_WM_UNIT_INDEX" val="1_1_1"/>
  <p:tag name="KSO_WM_UNIT_TYPE" val="l_h_x"/>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2.xml><?xml version="1.0" encoding="utf-8"?>
<p:tagLst xmlns:p="http://schemas.openxmlformats.org/presentationml/2006/main">
  <p:tag name="$PH_EXT" val="1"/>
  <p:tag name="KSO_WM_BEAUTIFY_FLAG" val="#fgm#"/>
  <p:tag name="KSO_WM_DIAGRAM_GROUP_CODE" val="1"/>
  <p:tag name="KSO_WM_FIGMA_DECORATION_INDEX" val="2"/>
  <p:tag name="KSO_WM_FIGMA_FLAG" val="#fgm#"/>
  <p:tag name="KSO_WM_UNIT_INDEX" val="1_2_1"/>
  <p:tag name="KSO_WM_UNIT_TYPE" val="l_h_x"/>
</p:tagLst>
</file>

<file path=ppt/tags/tag43.xml><?xml version="1.0" encoding="utf-8"?>
<p:tagLst xmlns:p="http://schemas.openxmlformats.org/presentationml/2006/main">
  <p:tag name="KSO_WM_DIAGRAM_GROUP_CODE" val="1"/>
  <p:tag name="KSO_WM_FIGMA_FLAG" val="#fgm#"/>
  <p:tag name="KSO_WM_UNIT_PRESET_TEXT" val="单击此处添加项正文"/>
</p:tagLst>
</file>

<file path=ppt/tags/tag44.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45.xml><?xml version="1.0" encoding="utf-8"?>
<p:tagLst xmlns:p="http://schemas.openxmlformats.org/presentationml/2006/main">
  <p:tag name="KSO_WM_DIAGRAM_GROUP_CODE" val="1"/>
  <p:tag name="KSO_WM_FIGMA_FLAG" val="#fgm#"/>
  <p:tag name="KSO_WM_UNIT_PRESET_TEXT" val="单击此处添加项标题"/>
</p:tagLst>
</file>

<file path=ppt/tags/tag4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4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49.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50.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51.xml><?xml version="1.0" encoding="utf-8"?>
<p:tagLst xmlns:p="http://schemas.openxmlformats.org/presentationml/2006/main">
  <p:tag name="AS_OS" val="Mac OS X 15.6.1"/>
  <p:tag name="AS_RELEASE_DATE" val="2025.11.30"/>
  <p:tag name="AS_TITLE" val="Aspose.Slides for Java"/>
  <p:tag name="AS_VERSION" val="25.11"/>
</p:tagLst>
</file>

<file path=ppt/tags/tag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7.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8.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Calibri"/>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147</Paragraphs>
  <Slides>17</Slides>
  <Notes>15</Notes>
  <TotalTime>1</TotalTime>
  <HiddenSlides>0</HiddenSlides>
  <MMClips>1</MMClips>
  <ScaleCrop>0</ScaleCrop>
  <HeadingPairs>
    <vt:vector baseType="variant" size="6">
      <vt:variant>
        <vt:lpstr>Fonts Used</vt:lpstr>
      </vt:variant>
      <vt:variant>
        <vt:i4>10</vt:i4>
      </vt:variant>
      <vt:variant>
        <vt:lpstr>Theme</vt:lpstr>
      </vt:variant>
      <vt:variant>
        <vt:i4>1</vt:i4>
      </vt:variant>
      <vt:variant>
        <vt:lpstr>Slide Titles</vt:lpstr>
      </vt:variant>
      <vt:variant>
        <vt:i4>17</vt:i4>
      </vt:variant>
    </vt:vector>
  </HeadingPairs>
  <TitlesOfParts>
    <vt:vector baseType="lpstr" size="28">
      <vt:lpstr>Arial</vt:lpstr>
      <vt:lpstr>Calibri</vt:lpstr>
      <vt:lpstr>微软雅黑</vt:lpstr>
      <vt:lpstr>庞门正道标题体</vt:lpstr>
      <vt:lpstr>思源黑体 Regular</vt:lpstr>
      <vt:lpstr>等线 Light</vt:lpstr>
      <vt:lpstr>等线</vt:lpstr>
      <vt:lpstr>印品黑体</vt:lpstr>
      <vt:lpstr>宋体</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25.1100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2025-12-07T17:43:31.948</cp:lastPrinted>
  <dcterms:created xsi:type="dcterms:W3CDTF">2025-12-07T09:43:31Z</dcterms:created>
  <dcterms:modified xsi:type="dcterms:W3CDTF">2025-12-07T09:44:39Z</dcterms:modified>
</cp:coreProperties>
</file>